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2"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42918A5-2505-4A54-A60C-CBF48109ACE3}" type="datetimeFigureOut">
              <a:rPr lang="ru-RU"/>
              <a:pPr>
                <a:defRPr/>
              </a:pPr>
              <a:t>20.11.2014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EB6599-D2FC-4E0F-A40C-AFC36296CAE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BE9F8F-838E-494F-A931-C2194A80FDB7}" type="datetimeFigureOut">
              <a:rPr lang="ru-RU"/>
              <a:pPr>
                <a:defRPr/>
              </a:pPr>
              <a:t>20.11.2014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3501F5-FCCC-482E-B0D6-B5B058815C7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64C6749-4E1A-4F20-B9E3-3D1D45BB5CA6}" type="datetimeFigureOut">
              <a:rPr lang="ru-RU"/>
              <a:pPr>
                <a:defRPr/>
              </a:pPr>
              <a:t>20.11.2014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D33FDA-152F-447C-BA02-0C53A7AF9FA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8561EB-DD26-45D6-BB0B-ADB1CFF6606C}" type="datetimeFigureOut">
              <a:rPr lang="ru-RU"/>
              <a:pPr>
                <a:defRPr/>
              </a:pPr>
              <a:t>20.11.2014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9578AE-A8A7-4363-8A40-EC1ECC55D51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7336A0F-B2E3-43A7-B4E2-61D0A0EE1739}" type="datetimeFigureOut">
              <a:rPr lang="ru-RU"/>
              <a:pPr>
                <a:defRPr/>
              </a:pPr>
              <a:t>20.11.2014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742133-3C72-42C1-8080-DE0EE348138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59A8DA3-1EB6-4DC2-905F-8D26A3DACFD5}" type="datetimeFigureOut">
              <a:rPr lang="ru-RU"/>
              <a:pPr>
                <a:defRPr/>
              </a:pPr>
              <a:t>20.11.2014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EC7898-1F8C-42D9-9FB4-938ACD5F4FA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B106BEC-2A71-493F-A8AC-2A07C73A18B5}" type="datetimeFigureOut">
              <a:rPr lang="ru-RU"/>
              <a:pPr>
                <a:defRPr/>
              </a:pPr>
              <a:t>20.11.2014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A103575-88D9-4C4A-AAB0-ADA7A5F27FE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D87597A-F82F-434B-8129-0BB14B8AF150}" type="datetimeFigureOut">
              <a:rPr lang="ru-RU"/>
              <a:pPr>
                <a:defRPr/>
              </a:pPr>
              <a:t>20.11.2014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6F9532D-2391-4DB8-86A4-B2D005A1A29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0A1BD3D-A455-4CEF-8703-4715340B5400}" type="datetimeFigureOut">
              <a:rPr lang="ru-RU"/>
              <a:pPr>
                <a:defRPr/>
              </a:pPr>
              <a:t>20.11.2014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3ED0F01-2984-45C1-AA74-2CEEC3070D1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97C21B-64B6-4CFF-8DAC-FDDCE8DA7B20}" type="datetimeFigureOut">
              <a:rPr lang="ru-RU"/>
              <a:pPr>
                <a:defRPr/>
              </a:pPr>
              <a:t>20.11.2014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7A827D-0C0F-4C04-9A87-9B02D810FE2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02F2BC-76D1-4819-8A6E-6807A009D747}" type="datetimeFigureOut">
              <a:rPr lang="ru-RU"/>
              <a:pPr>
                <a:defRPr/>
              </a:pPr>
              <a:t>20.11.2014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F2B0E4-D3A8-4461-B2FE-DAD6CA4CA2C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7B11EAB-11E9-4749-B63E-91504B6EE23D}" type="datetimeFigureOut">
              <a:rPr lang="ru-RU"/>
              <a:pPr>
                <a:defRPr/>
              </a:pPr>
              <a:t>20.11.2014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120A83-9AC1-433D-90F9-829EFD48668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685800" y="357188"/>
            <a:ext cx="7772400" cy="3243262"/>
          </a:xfrm>
        </p:spPr>
        <p:txBody>
          <a:bodyPr/>
          <a:lstStyle/>
          <a:p>
            <a:r>
              <a:rPr lang="ru-RU" smtClean="0"/>
              <a:t>Планируемые результаты освоения учебных программ по иностранному языку </a:t>
            </a:r>
            <a:r>
              <a:rPr lang="en-US" smtClean="0"/>
              <a:t/>
            </a:r>
            <a:br>
              <a:rPr lang="en-US" smtClean="0"/>
            </a:br>
            <a:r>
              <a:rPr lang="ru-RU" smtClean="0"/>
              <a:t>(английский язык)</a:t>
            </a:r>
          </a:p>
        </p:txBody>
      </p:sp>
      <p:sp>
        <p:nvSpPr>
          <p:cNvPr id="3" name="Подзаголовок 2"/>
          <p:cNvSpPr>
            <a:spLocks noGrp="1"/>
          </p:cNvSpPr>
          <p:nvPr>
            <p:ph type="subTitle" idx="1"/>
          </p:nvPr>
        </p:nvSpPr>
        <p:spPr>
          <a:xfrm>
            <a:off x="5003800" y="4005263"/>
            <a:ext cx="2768600" cy="2255837"/>
          </a:xfrm>
        </p:spPr>
        <p:txBody>
          <a:bodyPr/>
          <a:lstStyle/>
          <a:p>
            <a:pPr>
              <a:lnSpc>
                <a:spcPct val="80000"/>
              </a:lnSpc>
            </a:pPr>
            <a:r>
              <a:rPr lang="ru-RU" sz="2400" smtClean="0">
                <a:solidFill>
                  <a:schemeClr val="tx1"/>
                </a:solidFill>
              </a:rPr>
              <a:t>Быкова О. В., учитель английского языка школы№9 Ново-Савиновского района, руководитель ГМО </a:t>
            </a:r>
          </a:p>
        </p:txBody>
      </p:sp>
      <p:pic>
        <p:nvPicPr>
          <p:cNvPr id="13315" name="Picture 2" descr="C:\Documents and Settings\admin\Рабочий стол\фгос.jpg"/>
          <p:cNvPicPr>
            <a:picLocks noChangeAspect="1" noChangeArrowheads="1"/>
          </p:cNvPicPr>
          <p:nvPr/>
        </p:nvPicPr>
        <p:blipFill>
          <a:blip r:embed="rId2"/>
          <a:srcRect/>
          <a:stretch>
            <a:fillRect/>
          </a:stretch>
        </p:blipFill>
        <p:spPr bwMode="auto">
          <a:xfrm>
            <a:off x="395288" y="3357563"/>
            <a:ext cx="3743325" cy="3225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 Говорение</a:t>
            </a:r>
            <a:endParaRPr lang="ru-RU" dirty="0"/>
          </a:p>
        </p:txBody>
      </p:sp>
      <p:sp>
        <p:nvSpPr>
          <p:cNvPr id="3" name="Содержимое 2"/>
          <p:cNvSpPr>
            <a:spLocks noGrp="1"/>
          </p:cNvSpPr>
          <p:nvPr>
            <p:ph idx="1"/>
          </p:nvPr>
        </p:nvSpPr>
        <p:spPr>
          <a:xfrm>
            <a:off x="457200" y="1600200"/>
            <a:ext cx="6900863" cy="4686300"/>
          </a:xfrm>
        </p:spPr>
        <p:txBody>
          <a:bodyPr rtlCol="0">
            <a:normAutofit fontScale="85000" lnSpcReduction="1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u="sng" dirty="0" smtClean="0">
                <a:solidFill>
                  <a:srgbClr val="C00000"/>
                </a:solidFill>
              </a:rPr>
              <a:t>повышенный </a:t>
            </a:r>
            <a:r>
              <a:rPr lang="ru-RU" dirty="0" smtClean="0">
                <a:solidFill>
                  <a:srgbClr val="C00000"/>
                </a:solidFill>
              </a:rPr>
              <a:t>уровень</a:t>
            </a:r>
            <a:r>
              <a:rPr lang="en-US" dirty="0" smtClean="0">
                <a:solidFill>
                  <a:srgbClr val="C00000"/>
                </a:solidFill>
              </a:rPr>
              <a:t>)</a:t>
            </a:r>
            <a:r>
              <a:rPr lang="ru-RU" dirty="0" smtClean="0">
                <a:solidFill>
                  <a:srgbClr val="C00000"/>
                </a:solidFill>
              </a:rPr>
              <a:t>:</a:t>
            </a:r>
          </a:p>
          <a:p>
            <a:pPr marL="92075" indent="-92075" fontAlgn="auto">
              <a:spcAft>
                <a:spcPts val="0"/>
              </a:spcAft>
              <a:buFont typeface="Arial" pitchFamily="34" charset="0"/>
              <a:buNone/>
              <a:defRPr/>
            </a:pPr>
            <a:r>
              <a:rPr lang="ru-RU" i="1" dirty="0" smtClean="0">
                <a:solidFill>
                  <a:srgbClr val="0070C0"/>
                </a:solidFill>
              </a:rPr>
              <a:t>    Расскажи о любимом сказочном герое (внешность, характер, что любит делать). Описание должно содержать не менее 7 предложений.</a:t>
            </a:r>
          </a:p>
          <a:p>
            <a:pPr marL="92075" indent="-92075" fontAlgn="auto">
              <a:spcAft>
                <a:spcPts val="0"/>
              </a:spcAft>
              <a:buFont typeface="Arial" pitchFamily="34" charset="0"/>
              <a:buNone/>
              <a:defRPr/>
            </a:pPr>
            <a:r>
              <a:rPr lang="en-US" i="1" dirty="0" smtClean="0"/>
              <a:t> </a:t>
            </a:r>
            <a:r>
              <a:rPr lang="ru-RU" b="1" i="1" dirty="0" smtClean="0"/>
              <a:t>Пример ответа</a:t>
            </a:r>
            <a:r>
              <a:rPr lang="en-US" b="1" dirty="0" smtClean="0"/>
              <a:t>:</a:t>
            </a:r>
            <a:endParaRPr lang="ru-RU" dirty="0" smtClean="0"/>
          </a:p>
          <a:p>
            <a:pPr marL="92075" indent="349250" fontAlgn="auto">
              <a:spcAft>
                <a:spcPts val="0"/>
              </a:spcAft>
              <a:buFont typeface="Arial" pitchFamily="34" charset="0"/>
              <a:buNone/>
              <a:defRPr/>
            </a:pPr>
            <a:r>
              <a:rPr lang="en-US" dirty="0" smtClean="0"/>
              <a:t>Winnie-the Pooh lives in a fairy-tale forest. He is brown. His eyes are big and black. Is nose is small. Winnie is funny. He isn’t brave and strong. But he is kind. He can write poems and sing songs.</a:t>
            </a:r>
            <a:endParaRPr lang="ru-RU" dirty="0" smtClean="0"/>
          </a:p>
          <a:p>
            <a:pPr fontAlgn="auto">
              <a:spcAft>
                <a:spcPts val="0"/>
              </a:spcAft>
              <a:buFont typeface="Arial" pitchFamily="34" charset="0"/>
              <a:buChar char="•"/>
              <a:defRPr/>
            </a:pPr>
            <a:endParaRPr lang="ru-RU" dirty="0"/>
          </a:p>
        </p:txBody>
      </p:sp>
      <p:pic>
        <p:nvPicPr>
          <p:cNvPr id="22531" name="Picture 2" descr="C:\Documents and Settings\admin\Рабочий стол\винипух.jpg"/>
          <p:cNvPicPr>
            <a:picLocks noChangeAspect="1" noChangeArrowheads="1"/>
          </p:cNvPicPr>
          <p:nvPr/>
        </p:nvPicPr>
        <p:blipFill>
          <a:blip r:embed="rId2"/>
          <a:srcRect/>
          <a:stretch>
            <a:fillRect/>
          </a:stretch>
        </p:blipFill>
        <p:spPr bwMode="auto">
          <a:xfrm>
            <a:off x="7215188" y="2071688"/>
            <a:ext cx="1468437" cy="27860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i="1" dirty="0" smtClean="0"/>
              <a:t>Критерии достижения планируемого результата</a:t>
            </a:r>
            <a:endParaRPr lang="ru-RU" dirty="0"/>
          </a:p>
        </p:txBody>
      </p:sp>
      <p:sp>
        <p:nvSpPr>
          <p:cNvPr id="3" name="Содержимое 2"/>
          <p:cNvSpPr>
            <a:spLocks noGrp="1"/>
          </p:cNvSpPr>
          <p:nvPr>
            <p:ph idx="1"/>
          </p:nvPr>
        </p:nvSpPr>
        <p:spPr/>
        <p:txBody>
          <a:bodyPr rtlCol="0">
            <a:normAutofit lnSpcReduction="10000"/>
          </a:bodyPr>
          <a:lstStyle/>
          <a:p>
            <a:pPr marL="182563" lvl="2" indent="350838" fontAlgn="auto">
              <a:spcAft>
                <a:spcPts val="0"/>
              </a:spcAft>
              <a:buFont typeface="Wingdings" pitchFamily="2" charset="2"/>
              <a:buChar char="§"/>
              <a:defRPr/>
            </a:pPr>
            <a:r>
              <a:rPr lang="ru-RU" dirty="0" smtClean="0"/>
              <a:t>Поставленная коммуникативная </a:t>
            </a:r>
            <a:r>
              <a:rPr lang="ru-RU" dirty="0" smtClean="0">
                <a:solidFill>
                  <a:srgbClr val="C00000"/>
                </a:solidFill>
              </a:rPr>
              <a:t>задача решена</a:t>
            </a:r>
            <a:r>
              <a:rPr lang="ru-RU" dirty="0" smtClean="0"/>
              <a:t>: </a:t>
            </a:r>
            <a:r>
              <a:rPr lang="ru-RU" dirty="0" smtClean="0">
                <a:solidFill>
                  <a:srgbClr val="00B050"/>
                </a:solidFill>
              </a:rPr>
              <a:t>дано описание внешнего вида</a:t>
            </a:r>
          </a:p>
          <a:p>
            <a:pPr marL="182563" lvl="2" indent="350838" fontAlgn="auto">
              <a:spcAft>
                <a:spcPts val="0"/>
              </a:spcAft>
              <a:buFont typeface="Wingdings" pitchFamily="2" charset="2"/>
              <a:buChar char="§"/>
              <a:defRPr/>
            </a:pPr>
            <a:r>
              <a:rPr lang="ru-RU" dirty="0" smtClean="0">
                <a:solidFill>
                  <a:srgbClr val="00B0F0"/>
                </a:solidFill>
              </a:rPr>
              <a:t>Соблюдена заданная логика высказывания</a:t>
            </a:r>
            <a:r>
              <a:rPr lang="ru-RU" dirty="0" smtClean="0"/>
              <a:t>. </a:t>
            </a:r>
          </a:p>
          <a:p>
            <a:pPr marL="182563" lvl="2" indent="350838" fontAlgn="auto">
              <a:spcAft>
                <a:spcPts val="0"/>
              </a:spcAft>
              <a:buFont typeface="Wingdings" pitchFamily="2" charset="2"/>
              <a:buChar char="§"/>
              <a:defRPr/>
            </a:pPr>
            <a:r>
              <a:rPr lang="ru-RU" dirty="0" smtClean="0">
                <a:solidFill>
                  <a:schemeClr val="accent6">
                    <a:lumMod val="50000"/>
                  </a:schemeClr>
                </a:solidFill>
              </a:rPr>
              <a:t>Лексика употреблена адекватною использованы разнообразные лексические единицы и грамматические структуры. Лексико-грамматические ошибки практически отсутствуют.</a:t>
            </a:r>
          </a:p>
          <a:p>
            <a:pPr marL="182563" lvl="2" indent="350838" fontAlgn="auto">
              <a:spcAft>
                <a:spcPts val="0"/>
              </a:spcAft>
              <a:buFont typeface="Wingdings" pitchFamily="2" charset="2"/>
              <a:buChar char="§"/>
              <a:defRPr/>
            </a:pPr>
            <a:r>
              <a:rPr lang="ru-RU" dirty="0" smtClean="0"/>
              <a:t>Речь учащегося понятна: отсутствуют фонематические ошибки, правильно произнесены практически все звуки в потоке речи, соблюдён правильный ритмико-интонационный рисунок предложений.</a:t>
            </a:r>
          </a:p>
          <a:p>
            <a:pPr marL="182563" lvl="2" indent="350838" fontAlgn="auto">
              <a:spcAft>
                <a:spcPts val="0"/>
              </a:spcAft>
              <a:buFont typeface="Wingdings" pitchFamily="2" charset="2"/>
              <a:buChar char="§"/>
              <a:defRPr/>
            </a:pPr>
            <a:r>
              <a:rPr lang="ru-RU" dirty="0" smtClean="0">
                <a:solidFill>
                  <a:srgbClr val="FF0000"/>
                </a:solidFill>
              </a:rPr>
              <a:t>Объём высказывания: не менее 7 предложений</a:t>
            </a:r>
            <a:r>
              <a:rPr lang="ru-RU" dirty="0" smtClean="0"/>
              <a:t>.</a:t>
            </a:r>
          </a:p>
          <a:p>
            <a:pPr fontAlgn="auto">
              <a:spcAft>
                <a:spcPts val="0"/>
              </a:spcAft>
              <a:buFont typeface="Arial" pitchFamily="34" charset="0"/>
              <a:buChar char="•"/>
              <a:defRP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 </a:t>
            </a:r>
            <a:r>
              <a:rPr lang="ru-RU" dirty="0" err="1" smtClean="0"/>
              <a:t>аудирование</a:t>
            </a:r>
            <a:endParaRPr lang="ru-RU" dirty="0"/>
          </a:p>
        </p:txBody>
      </p:sp>
      <p:sp>
        <p:nvSpPr>
          <p:cNvPr id="3" name="Содержимое 2"/>
          <p:cNvSpPr>
            <a:spLocks noGrp="1"/>
          </p:cNvSpPr>
          <p:nvPr>
            <p:ph idx="1"/>
          </p:nvPr>
        </p:nvSpPr>
        <p:spPr>
          <a:xfrm>
            <a:off x="457200" y="1428750"/>
            <a:ext cx="7258050" cy="4697413"/>
          </a:xfrm>
        </p:spPr>
        <p:txBody>
          <a:bodyPr rtlCol="0">
            <a:normAutofit fontScale="62500" lnSpcReduction="20000"/>
          </a:bodyPr>
          <a:lstStyle/>
          <a:p>
            <a:pPr marL="514350" indent="-514350" algn="ctr" fontAlgn="auto">
              <a:spcAft>
                <a:spcPts val="0"/>
              </a:spcAft>
              <a:buFont typeface="Arial" pitchFamily="34" charset="0"/>
              <a:buNone/>
              <a:defRPr/>
            </a:pPr>
            <a:r>
              <a:rPr lang="ru-RU" sz="3800" dirty="0" smtClean="0">
                <a:solidFill>
                  <a:srgbClr val="FF0000"/>
                </a:solidFill>
              </a:rPr>
              <a:t>Планируемый результат</a:t>
            </a:r>
            <a:r>
              <a:rPr lang="ru-RU" sz="3400" dirty="0" smtClean="0">
                <a:solidFill>
                  <a:srgbClr val="FF0000"/>
                </a:solidFill>
              </a:rPr>
              <a:t>:</a:t>
            </a:r>
          </a:p>
          <a:p>
            <a:pPr marL="365125" indent="-365125" algn="ctr" fontAlgn="auto">
              <a:spcAft>
                <a:spcPts val="0"/>
              </a:spcAft>
              <a:buFont typeface="Arial" pitchFamily="34" charset="0"/>
              <a:buNone/>
              <a:defRPr/>
            </a:pPr>
            <a:r>
              <a:rPr lang="ru-RU" sz="3400" dirty="0" smtClean="0">
                <a:solidFill>
                  <a:srgbClr val="0070C0"/>
                </a:solidFill>
              </a:rPr>
              <a:t>Понимать на слух речь учителя и одноклассников,  </a:t>
            </a:r>
          </a:p>
          <a:p>
            <a:pPr marL="365125" indent="-365125" algn="ctr" fontAlgn="auto">
              <a:spcAft>
                <a:spcPts val="0"/>
              </a:spcAft>
              <a:buFont typeface="Arial" pitchFamily="34" charset="0"/>
              <a:buNone/>
              <a:defRPr/>
            </a:pPr>
            <a:r>
              <a:rPr lang="ru-RU" sz="3400" dirty="0" smtClean="0">
                <a:solidFill>
                  <a:srgbClr val="0070C0"/>
                </a:solidFill>
              </a:rPr>
              <a:t>понимать приведённые ниже выражения классного обихода и реагировать на них вербально или действием:</a:t>
            </a:r>
          </a:p>
          <a:p>
            <a:pPr marL="365125" indent="-365125" algn="ctr" fontAlgn="auto">
              <a:spcAft>
                <a:spcPts val="0"/>
              </a:spcAft>
              <a:buFont typeface="Arial" pitchFamily="34" charset="0"/>
              <a:buNone/>
              <a:defRPr/>
            </a:pPr>
            <a:endParaRPr lang="ru-RU" sz="3400" dirty="0" smtClean="0"/>
          </a:p>
          <a:p>
            <a:pPr marL="1965325" lvl="1" indent="-349250" fontAlgn="auto">
              <a:spcAft>
                <a:spcPts val="0"/>
              </a:spcAft>
              <a:buFont typeface="+mj-lt"/>
              <a:buAutoNum type="arabicPeriod"/>
              <a:defRPr/>
            </a:pPr>
            <a:r>
              <a:rPr lang="en-US" dirty="0" smtClean="0"/>
              <a:t>Stand up, please! / Sit down, please!</a:t>
            </a:r>
            <a:endParaRPr lang="ru-RU" sz="2000" dirty="0" smtClean="0"/>
          </a:p>
          <a:p>
            <a:pPr marL="1965325" lvl="1" indent="-349250" fontAlgn="auto">
              <a:spcAft>
                <a:spcPts val="0"/>
              </a:spcAft>
              <a:buFont typeface="+mj-lt"/>
              <a:buAutoNum type="arabicPeriod"/>
              <a:defRPr/>
            </a:pPr>
            <a:r>
              <a:rPr lang="en-US" dirty="0" smtClean="0"/>
              <a:t>Show me the letter A / your homework.</a:t>
            </a:r>
            <a:endParaRPr lang="ru-RU" sz="2000" dirty="0" smtClean="0"/>
          </a:p>
          <a:p>
            <a:pPr marL="1965325" lvl="1" indent="-349250" fontAlgn="auto">
              <a:spcAft>
                <a:spcPts val="0"/>
              </a:spcAft>
              <a:buFont typeface="+mj-lt"/>
              <a:buAutoNum type="arabicPeriod"/>
              <a:defRPr/>
            </a:pPr>
            <a:r>
              <a:rPr lang="en-US" dirty="0" smtClean="0"/>
              <a:t>Get ready for the lesson, please.</a:t>
            </a:r>
            <a:endParaRPr lang="ru-RU" sz="2000" dirty="0" smtClean="0"/>
          </a:p>
          <a:p>
            <a:pPr marL="1965325" lvl="1" indent="-349250" fontAlgn="auto">
              <a:spcAft>
                <a:spcPts val="0"/>
              </a:spcAft>
              <a:buFont typeface="+mj-lt"/>
              <a:buAutoNum type="arabicPeriod"/>
              <a:defRPr/>
            </a:pPr>
            <a:r>
              <a:rPr lang="en-US" dirty="0" smtClean="0"/>
              <a:t>Listen to me / to the story.</a:t>
            </a:r>
            <a:endParaRPr lang="ru-RU" sz="2000" dirty="0" smtClean="0"/>
          </a:p>
          <a:p>
            <a:pPr marL="1965325" lvl="1" indent="-349250" fontAlgn="auto">
              <a:spcAft>
                <a:spcPts val="0"/>
              </a:spcAft>
              <a:buFont typeface="+mj-lt"/>
              <a:buAutoNum type="arabicPeriod"/>
              <a:defRPr/>
            </a:pPr>
            <a:r>
              <a:rPr lang="en-US" dirty="0" smtClean="0"/>
              <a:t>Repeat after me!</a:t>
            </a:r>
            <a:endParaRPr lang="ru-RU" sz="2000" dirty="0" smtClean="0"/>
          </a:p>
          <a:p>
            <a:pPr marL="1965325" lvl="1" indent="-349250" fontAlgn="auto">
              <a:spcAft>
                <a:spcPts val="0"/>
              </a:spcAft>
              <a:buFont typeface="+mj-lt"/>
              <a:buAutoNum type="arabicPeriod"/>
              <a:defRPr/>
            </a:pPr>
            <a:r>
              <a:rPr lang="en-US" dirty="0" smtClean="0"/>
              <a:t>Say it again /Repeat it , please.</a:t>
            </a:r>
            <a:endParaRPr lang="ru-RU" sz="2000" dirty="0" smtClean="0"/>
          </a:p>
          <a:p>
            <a:pPr marL="1965325" lvl="1" indent="-349250" fontAlgn="auto">
              <a:spcAft>
                <a:spcPts val="0"/>
              </a:spcAft>
              <a:buFont typeface="+mj-lt"/>
              <a:buAutoNum type="arabicPeriod"/>
              <a:defRPr/>
            </a:pPr>
            <a:r>
              <a:rPr lang="en-US" dirty="0" smtClean="0"/>
              <a:t>Talk to each other, please.</a:t>
            </a:r>
            <a:endParaRPr lang="ru-RU" sz="2000" dirty="0" smtClean="0"/>
          </a:p>
          <a:p>
            <a:pPr marL="1965325" lvl="1" indent="-349250" fontAlgn="auto">
              <a:spcAft>
                <a:spcPts val="0"/>
              </a:spcAft>
              <a:buFont typeface="+mj-lt"/>
              <a:buAutoNum type="arabicPeriod"/>
              <a:defRPr/>
            </a:pPr>
            <a:r>
              <a:rPr lang="en-US" dirty="0" smtClean="0"/>
              <a:t>Look at the picture. Say…</a:t>
            </a:r>
            <a:endParaRPr lang="ru-RU" sz="2000" dirty="0" smtClean="0"/>
          </a:p>
          <a:p>
            <a:pPr marL="1965325" lvl="1" indent="-349250" fontAlgn="auto">
              <a:spcAft>
                <a:spcPts val="0"/>
              </a:spcAft>
              <a:buFont typeface="+mj-lt"/>
              <a:buAutoNum type="arabicPeriod"/>
              <a:defRPr/>
            </a:pPr>
            <a:r>
              <a:rPr lang="en-US" dirty="0" smtClean="0"/>
              <a:t>Answer my question, please.</a:t>
            </a:r>
            <a:endParaRPr lang="ru-RU" sz="2000" dirty="0" smtClean="0"/>
          </a:p>
          <a:p>
            <a:pPr marL="1965325" lvl="1" indent="-349250" fontAlgn="auto">
              <a:spcAft>
                <a:spcPts val="0"/>
              </a:spcAft>
              <a:buFont typeface="+mj-lt"/>
              <a:buAutoNum type="arabicPeriod"/>
              <a:defRPr/>
            </a:pPr>
            <a:r>
              <a:rPr lang="en-US" dirty="0" smtClean="0"/>
              <a:t>Take your seat, please.   </a:t>
            </a:r>
            <a:r>
              <a:rPr lang="ru-RU" dirty="0" smtClean="0"/>
              <a:t>и т</a:t>
            </a:r>
            <a:r>
              <a:rPr lang="en-US" dirty="0" smtClean="0"/>
              <a:t>.</a:t>
            </a:r>
            <a:r>
              <a:rPr lang="ru-RU" dirty="0" err="1" smtClean="0"/>
              <a:t>п</a:t>
            </a:r>
            <a:r>
              <a:rPr lang="en-US" dirty="0" smtClean="0"/>
              <a:t>.</a:t>
            </a:r>
            <a:endParaRPr lang="ru-RU" sz="2000" dirty="0" smtClean="0"/>
          </a:p>
          <a:p>
            <a:pPr fontAlgn="auto">
              <a:spcAft>
                <a:spcPts val="0"/>
              </a:spcAft>
              <a:buFont typeface="Arial" pitchFamily="34" charset="0"/>
              <a:buChar char="•"/>
              <a:defRPr/>
            </a:pPr>
            <a:endParaRPr lang="ru-RU" dirty="0"/>
          </a:p>
        </p:txBody>
      </p:sp>
      <p:pic>
        <p:nvPicPr>
          <p:cNvPr id="24579" name="Picture 2" descr="C:\Documents and Settings\admin\Рабочий стол\учитель.jpg"/>
          <p:cNvPicPr>
            <a:picLocks noChangeAspect="1" noChangeArrowheads="1"/>
          </p:cNvPicPr>
          <p:nvPr/>
        </p:nvPicPr>
        <p:blipFill>
          <a:blip r:embed="rId2"/>
          <a:srcRect/>
          <a:stretch>
            <a:fillRect/>
          </a:stretch>
        </p:blipFill>
        <p:spPr bwMode="auto">
          <a:xfrm>
            <a:off x="6357938" y="2857500"/>
            <a:ext cx="2571750" cy="3714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 </a:t>
            </a:r>
            <a:r>
              <a:rPr lang="ru-RU" dirty="0" err="1" smtClean="0"/>
              <a:t>Аудирование</a:t>
            </a:r>
            <a:r>
              <a:rPr lang="ru-RU" dirty="0" smtClean="0"/>
              <a:t> </a:t>
            </a:r>
            <a:endParaRPr lang="ru-RU" dirty="0"/>
          </a:p>
        </p:txBody>
      </p:sp>
      <p:sp>
        <p:nvSpPr>
          <p:cNvPr id="3" name="Содержимое 2"/>
          <p:cNvSpPr>
            <a:spLocks noGrp="1"/>
          </p:cNvSpPr>
          <p:nvPr>
            <p:ph idx="1"/>
          </p:nvPr>
        </p:nvSpPr>
        <p:spPr>
          <a:xfrm>
            <a:off x="457200" y="1600200"/>
            <a:ext cx="8229600" cy="4186238"/>
          </a:xfrm>
        </p:spPr>
        <p:txBody>
          <a:bodyPr rtlCol="0">
            <a:normAutofit/>
          </a:bodyPr>
          <a:lstStyle/>
          <a:p>
            <a:pPr marL="514350" indent="-514350"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dirty="0" smtClean="0">
                <a:solidFill>
                  <a:srgbClr val="C00000"/>
                </a:solidFill>
              </a:rPr>
              <a:t>:</a:t>
            </a:r>
          </a:p>
          <a:p>
            <a:pPr fontAlgn="auto">
              <a:spcAft>
                <a:spcPts val="0"/>
              </a:spcAft>
              <a:buFont typeface="Arial" pitchFamily="34" charset="0"/>
              <a:buNone/>
              <a:defRPr/>
            </a:pPr>
            <a:r>
              <a:rPr lang="en-US" dirty="0" smtClean="0">
                <a:solidFill>
                  <a:srgbClr val="0070C0"/>
                </a:solidFill>
              </a:rPr>
              <a:t>    </a:t>
            </a:r>
            <a:r>
              <a:rPr lang="ru-RU" i="1" dirty="0" smtClean="0">
                <a:solidFill>
                  <a:srgbClr val="0070C0"/>
                </a:solidFill>
              </a:rPr>
              <a:t>Послушай рассказ одноклассника. Назови его любимое время года.</a:t>
            </a:r>
            <a:endParaRPr lang="ru-RU" dirty="0" smtClean="0">
              <a:solidFill>
                <a:srgbClr val="0070C0"/>
              </a:solidFill>
            </a:endParaRPr>
          </a:p>
          <a:p>
            <a:pPr fontAlgn="auto">
              <a:spcAft>
                <a:spcPts val="0"/>
              </a:spcAft>
              <a:buFont typeface="Arial" pitchFamily="34" charset="0"/>
              <a:buChar char="•"/>
              <a:defRPr/>
            </a:pPr>
            <a:r>
              <a:rPr lang="en-US" dirty="0" smtClean="0"/>
              <a:t>It’s hot and sunny. The trees are green. There are many flowers in the parks. I can swim and ride my bike. I don’t go to school. I have holidays</a:t>
            </a:r>
            <a:r>
              <a:rPr lang="ru-RU" dirty="0" smtClean="0"/>
              <a:t>. </a:t>
            </a:r>
            <a:r>
              <a:rPr lang="en-US" dirty="0" smtClean="0"/>
              <a:t>I like</a:t>
            </a:r>
            <a:r>
              <a:rPr lang="ru-RU" dirty="0" smtClean="0"/>
              <a:t> …</a:t>
            </a:r>
          </a:p>
          <a:p>
            <a:pPr fontAlgn="auto">
              <a:spcAft>
                <a:spcPts val="0"/>
              </a:spcAft>
              <a:buFont typeface="Arial" pitchFamily="34" charset="0"/>
              <a:buChar char="•"/>
              <a:defRPr/>
            </a:pPr>
            <a:endParaRPr lang="ru-RU" dirty="0"/>
          </a:p>
        </p:txBody>
      </p:sp>
      <p:pic>
        <p:nvPicPr>
          <p:cNvPr id="25603" name="Picture 2" descr="C:\Documents and Settings\admin\Рабочий стол\солнышко.jpg"/>
          <p:cNvPicPr>
            <a:picLocks noChangeAspect="1" noChangeArrowheads="1"/>
          </p:cNvPicPr>
          <p:nvPr/>
        </p:nvPicPr>
        <p:blipFill>
          <a:blip r:embed="rId2"/>
          <a:srcRect/>
          <a:stretch>
            <a:fillRect/>
          </a:stretch>
        </p:blipFill>
        <p:spPr bwMode="auto">
          <a:xfrm>
            <a:off x="5857875" y="4714875"/>
            <a:ext cx="2905125" cy="19288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 </a:t>
            </a:r>
            <a:r>
              <a:rPr lang="ru-RU" dirty="0" err="1" smtClean="0"/>
              <a:t>аудирование</a:t>
            </a:r>
            <a:endParaRPr lang="ru-RU" dirty="0"/>
          </a:p>
        </p:txBody>
      </p:sp>
      <p:sp>
        <p:nvSpPr>
          <p:cNvPr id="3" name="Содержимое 2"/>
          <p:cNvSpPr>
            <a:spLocks noGrp="1"/>
          </p:cNvSpPr>
          <p:nvPr>
            <p:ph idx="1"/>
          </p:nvPr>
        </p:nvSpPr>
        <p:spPr>
          <a:xfrm>
            <a:off x="457200" y="1600200"/>
            <a:ext cx="5186363" cy="4525963"/>
          </a:xfrm>
        </p:spPr>
        <p:txBody>
          <a:bodyPr rtlCol="0">
            <a:normAutofit fontScale="70000" lnSpcReduction="20000"/>
          </a:bodyPr>
          <a:lstStyle/>
          <a:p>
            <a:pPr marL="514350" indent="-514350"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u="sng" dirty="0" smtClean="0">
                <a:solidFill>
                  <a:srgbClr val="C00000"/>
                </a:solidFill>
              </a:rPr>
              <a:t>п</a:t>
            </a:r>
            <a:r>
              <a:rPr lang="ru-RU" dirty="0" smtClean="0">
                <a:solidFill>
                  <a:srgbClr val="C00000"/>
                </a:solidFill>
              </a:rPr>
              <a:t>овышенный уровень</a:t>
            </a:r>
            <a:r>
              <a:rPr lang="en-US" dirty="0" smtClean="0">
                <a:solidFill>
                  <a:srgbClr val="C00000"/>
                </a:solidFill>
              </a:rPr>
              <a:t>)</a:t>
            </a:r>
            <a:r>
              <a:rPr lang="ru-RU" dirty="0" smtClean="0">
                <a:solidFill>
                  <a:srgbClr val="C00000"/>
                </a:solidFill>
              </a:rPr>
              <a:t>:</a:t>
            </a:r>
          </a:p>
          <a:p>
            <a:pPr marL="182563" indent="92075" fontAlgn="auto">
              <a:spcAft>
                <a:spcPts val="0"/>
              </a:spcAft>
              <a:buFont typeface="Arial" pitchFamily="34" charset="0"/>
              <a:buNone/>
              <a:defRPr/>
            </a:pPr>
            <a:r>
              <a:rPr lang="ru-RU" i="1" dirty="0" smtClean="0">
                <a:solidFill>
                  <a:srgbClr val="0070C0"/>
                </a:solidFill>
              </a:rPr>
              <a:t>    Майк и Джил гостят у своего друга. Прослушай телефонный разговор Майкла с мамой, посмотри на рисунки и скажи, в какой комнате остановился Майкл.</a:t>
            </a:r>
          </a:p>
          <a:p>
            <a:pPr marL="182563" indent="92075" fontAlgn="auto">
              <a:spcAft>
                <a:spcPts val="0"/>
              </a:spcAft>
              <a:buFont typeface="Arial" pitchFamily="34" charset="0"/>
              <a:buNone/>
              <a:defRPr/>
            </a:pPr>
            <a:endParaRPr lang="ru-RU" i="1" dirty="0" smtClean="0"/>
          </a:p>
          <a:p>
            <a:pPr marL="182563" indent="92075" fontAlgn="auto">
              <a:spcAft>
                <a:spcPts val="0"/>
              </a:spcAft>
              <a:buFont typeface="Arial" pitchFamily="34" charset="0"/>
              <a:buNone/>
              <a:defRPr/>
            </a:pPr>
            <a:r>
              <a:rPr lang="ru-RU" i="1" dirty="0" smtClean="0"/>
              <a:t>Укажи правильный ответ </a:t>
            </a:r>
          </a:p>
          <a:p>
            <a:pPr fontAlgn="auto">
              <a:spcAft>
                <a:spcPts val="0"/>
              </a:spcAft>
              <a:buFont typeface="Arial" pitchFamily="34" charset="0"/>
              <a:buNone/>
              <a:defRPr/>
            </a:pPr>
            <a:r>
              <a:rPr lang="ru-RU" dirty="0" smtClean="0"/>
              <a:t>   </a:t>
            </a:r>
            <a:r>
              <a:rPr lang="en-US" dirty="0" smtClean="0"/>
              <a:t>What will Mike do in an hour?</a:t>
            </a:r>
          </a:p>
          <a:p>
            <a:pPr fontAlgn="auto">
              <a:spcAft>
                <a:spcPts val="0"/>
              </a:spcAft>
              <a:buFont typeface="Arial" pitchFamily="34" charset="0"/>
              <a:buNone/>
              <a:defRPr/>
            </a:pPr>
            <a:r>
              <a:rPr lang="en-US" dirty="0" smtClean="0"/>
              <a:t>     </a:t>
            </a:r>
            <a:r>
              <a:rPr lang="en-US" dirty="0" smtClean="0">
                <a:latin typeface="Times New Roman"/>
                <a:cs typeface="Times New Roman"/>
              </a:rPr>
              <a:t>⁪</a:t>
            </a:r>
            <a:r>
              <a:rPr lang="en-US" dirty="0" smtClean="0"/>
              <a:t>He will play computer games.</a:t>
            </a:r>
          </a:p>
          <a:p>
            <a:pPr fontAlgn="auto">
              <a:spcAft>
                <a:spcPts val="0"/>
              </a:spcAft>
              <a:buFont typeface="Arial" pitchFamily="34" charset="0"/>
              <a:buNone/>
              <a:defRPr/>
            </a:pPr>
            <a:r>
              <a:rPr lang="en-US" dirty="0" smtClean="0"/>
              <a:t>     </a:t>
            </a:r>
            <a:r>
              <a:rPr lang="en-US" dirty="0" smtClean="0">
                <a:latin typeface="Times New Roman"/>
                <a:cs typeface="Times New Roman"/>
              </a:rPr>
              <a:t>⁪</a:t>
            </a:r>
            <a:r>
              <a:rPr lang="en-US" dirty="0" smtClean="0"/>
              <a:t>He will read books.</a:t>
            </a:r>
          </a:p>
          <a:p>
            <a:pPr fontAlgn="auto">
              <a:spcAft>
                <a:spcPts val="0"/>
              </a:spcAft>
              <a:buFont typeface="Arial" pitchFamily="34" charset="0"/>
              <a:buNone/>
              <a:defRPr/>
            </a:pPr>
            <a:r>
              <a:rPr lang="en-US" dirty="0" smtClean="0"/>
              <a:t>     </a:t>
            </a:r>
            <a:r>
              <a:rPr lang="en-US" dirty="0" smtClean="0">
                <a:latin typeface="Times New Roman"/>
                <a:cs typeface="Times New Roman"/>
              </a:rPr>
              <a:t>⁪</a:t>
            </a:r>
            <a:r>
              <a:rPr lang="en-US" dirty="0" smtClean="0"/>
              <a:t> He will have a picnic.</a:t>
            </a:r>
            <a:endParaRPr lang="ru-RU" dirty="0"/>
          </a:p>
        </p:txBody>
      </p:sp>
      <p:pic>
        <p:nvPicPr>
          <p:cNvPr id="4" name="Рисунок 3" descr="c0034373_enl.jpg"/>
          <p:cNvPicPr>
            <a:picLocks noChangeAspect="1"/>
          </p:cNvPicPr>
          <p:nvPr/>
        </p:nvPicPr>
        <p:blipFill>
          <a:blip r:embed="rId2"/>
          <a:srcRect/>
          <a:stretch>
            <a:fillRect/>
          </a:stretch>
        </p:blipFill>
        <p:spPr bwMode="auto">
          <a:xfrm>
            <a:off x="5999163" y="1357313"/>
            <a:ext cx="2571750" cy="2000250"/>
          </a:xfrm>
          <a:prstGeom prst="rect">
            <a:avLst/>
          </a:prstGeom>
          <a:noFill/>
          <a:ln w="9525">
            <a:noFill/>
            <a:miter lim="800000"/>
            <a:headEnd/>
            <a:tailEnd/>
          </a:ln>
        </p:spPr>
      </p:pic>
      <p:pic>
        <p:nvPicPr>
          <p:cNvPr id="5" name="Рисунок 4" descr="p01_0908.jpg"/>
          <p:cNvPicPr>
            <a:picLocks noChangeAspect="1"/>
          </p:cNvPicPr>
          <p:nvPr/>
        </p:nvPicPr>
        <p:blipFill>
          <a:blip r:embed="rId3"/>
          <a:srcRect/>
          <a:stretch>
            <a:fillRect/>
          </a:stretch>
        </p:blipFill>
        <p:spPr bwMode="auto">
          <a:xfrm>
            <a:off x="6072188" y="3929063"/>
            <a:ext cx="2559050" cy="2001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r>
              <a:rPr lang="ru-RU" smtClean="0"/>
              <a:t>Текст для аудирования </a:t>
            </a:r>
          </a:p>
        </p:txBody>
      </p:sp>
      <p:sp>
        <p:nvSpPr>
          <p:cNvPr id="3" name="Содержимое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dirty="0" smtClean="0">
                <a:solidFill>
                  <a:srgbClr val="002060"/>
                </a:solidFill>
              </a:rPr>
              <a:t>Mike</a:t>
            </a:r>
            <a:r>
              <a:rPr lang="ru-RU" dirty="0" smtClean="0">
                <a:solidFill>
                  <a:srgbClr val="002060"/>
                </a:solidFill>
              </a:rPr>
              <a:t>:        </a:t>
            </a:r>
            <a:r>
              <a:rPr lang="en-US" dirty="0" smtClean="0">
                <a:solidFill>
                  <a:srgbClr val="002060"/>
                </a:solidFill>
              </a:rPr>
              <a:t>Hello</a:t>
            </a:r>
            <a:r>
              <a:rPr lang="ru-RU" dirty="0" smtClean="0">
                <a:solidFill>
                  <a:srgbClr val="002060"/>
                </a:solidFill>
              </a:rPr>
              <a:t>!</a:t>
            </a:r>
          </a:p>
          <a:p>
            <a:pPr fontAlgn="auto">
              <a:spcAft>
                <a:spcPts val="0"/>
              </a:spcAft>
              <a:buFont typeface="Arial" pitchFamily="34" charset="0"/>
              <a:buChar char="•"/>
              <a:defRPr/>
            </a:pPr>
            <a:r>
              <a:rPr lang="en-US" dirty="0" smtClean="0">
                <a:solidFill>
                  <a:srgbClr val="002060"/>
                </a:solidFill>
              </a:rPr>
              <a:t>Mother</a:t>
            </a:r>
            <a:r>
              <a:rPr lang="ru-RU" dirty="0" smtClean="0">
                <a:solidFill>
                  <a:srgbClr val="002060"/>
                </a:solidFill>
              </a:rPr>
              <a:t>:    </a:t>
            </a:r>
            <a:r>
              <a:rPr lang="en-US" dirty="0" smtClean="0">
                <a:solidFill>
                  <a:srgbClr val="002060"/>
                </a:solidFill>
              </a:rPr>
              <a:t>Hello</a:t>
            </a:r>
            <a:r>
              <a:rPr lang="ru-RU" dirty="0" smtClean="0">
                <a:solidFill>
                  <a:srgbClr val="002060"/>
                </a:solidFill>
              </a:rPr>
              <a:t>, </a:t>
            </a:r>
            <a:r>
              <a:rPr lang="en-US" dirty="0" smtClean="0">
                <a:solidFill>
                  <a:srgbClr val="002060"/>
                </a:solidFill>
              </a:rPr>
              <a:t>Mike</a:t>
            </a:r>
            <a:r>
              <a:rPr lang="ru-RU" dirty="0" smtClean="0">
                <a:solidFill>
                  <a:srgbClr val="002060"/>
                </a:solidFill>
              </a:rPr>
              <a:t>. </a:t>
            </a:r>
            <a:r>
              <a:rPr lang="en-US" dirty="0" smtClean="0">
                <a:solidFill>
                  <a:srgbClr val="002060"/>
                </a:solidFill>
              </a:rPr>
              <a:t>How are you? How is Jill?</a:t>
            </a:r>
            <a:endParaRPr lang="ru-RU" dirty="0" smtClean="0">
              <a:solidFill>
                <a:srgbClr val="002060"/>
              </a:solidFill>
            </a:endParaRPr>
          </a:p>
          <a:p>
            <a:pPr fontAlgn="auto">
              <a:spcAft>
                <a:spcPts val="0"/>
              </a:spcAft>
              <a:buFont typeface="Arial" pitchFamily="34" charset="0"/>
              <a:buChar char="•"/>
              <a:defRPr/>
            </a:pPr>
            <a:r>
              <a:rPr lang="en-US" dirty="0" smtClean="0">
                <a:solidFill>
                  <a:srgbClr val="002060"/>
                </a:solidFill>
              </a:rPr>
              <a:t>Mike:</a:t>
            </a:r>
            <a:r>
              <a:rPr lang="ru-RU" dirty="0" smtClean="0">
                <a:solidFill>
                  <a:srgbClr val="002060"/>
                </a:solidFill>
              </a:rPr>
              <a:t>        </a:t>
            </a:r>
            <a:r>
              <a:rPr lang="en-US" dirty="0" smtClean="0">
                <a:solidFill>
                  <a:srgbClr val="002060"/>
                </a:solidFill>
              </a:rPr>
              <a:t>Oh Mum, we’re fine, thanks. I’ve got a room of my own. And </a:t>
            </a:r>
            <a:r>
              <a:rPr lang="ru-RU" dirty="0" smtClean="0">
                <a:solidFill>
                  <a:srgbClr val="002060"/>
                </a:solidFill>
              </a:rPr>
              <a:t>  </a:t>
            </a:r>
          </a:p>
          <a:p>
            <a:pPr fontAlgn="auto">
              <a:spcAft>
                <a:spcPts val="0"/>
              </a:spcAft>
              <a:buFont typeface="Arial" pitchFamily="34" charset="0"/>
              <a:buChar char="•"/>
              <a:defRPr/>
            </a:pPr>
            <a:r>
              <a:rPr lang="ru-RU" dirty="0" smtClean="0">
                <a:solidFill>
                  <a:srgbClr val="002060"/>
                </a:solidFill>
              </a:rPr>
              <a:t>                 </a:t>
            </a:r>
            <a:r>
              <a:rPr lang="en-US" dirty="0" smtClean="0">
                <a:solidFill>
                  <a:srgbClr val="002060"/>
                </a:solidFill>
              </a:rPr>
              <a:t>Jill does, too.</a:t>
            </a:r>
            <a:endParaRPr lang="ru-RU" dirty="0" smtClean="0">
              <a:solidFill>
                <a:srgbClr val="002060"/>
              </a:solidFill>
            </a:endParaRPr>
          </a:p>
          <a:p>
            <a:pPr fontAlgn="auto">
              <a:spcAft>
                <a:spcPts val="0"/>
              </a:spcAft>
              <a:buFont typeface="Arial" pitchFamily="34" charset="0"/>
              <a:buChar char="•"/>
              <a:defRPr/>
            </a:pPr>
            <a:r>
              <a:rPr lang="en-US" dirty="0" smtClean="0">
                <a:solidFill>
                  <a:srgbClr val="002060"/>
                </a:solidFill>
              </a:rPr>
              <a:t>Mother: </a:t>
            </a:r>
            <a:r>
              <a:rPr lang="ru-RU" dirty="0" smtClean="0">
                <a:solidFill>
                  <a:srgbClr val="002060"/>
                </a:solidFill>
              </a:rPr>
              <a:t>    </a:t>
            </a:r>
            <a:r>
              <a:rPr lang="en-US" dirty="0" smtClean="0">
                <a:solidFill>
                  <a:srgbClr val="002060"/>
                </a:solidFill>
              </a:rPr>
              <a:t>Do you like your room?</a:t>
            </a:r>
            <a:endParaRPr lang="ru-RU" dirty="0" smtClean="0">
              <a:solidFill>
                <a:srgbClr val="002060"/>
              </a:solidFill>
            </a:endParaRPr>
          </a:p>
          <a:p>
            <a:pPr fontAlgn="auto">
              <a:spcAft>
                <a:spcPts val="0"/>
              </a:spcAft>
              <a:buFont typeface="Arial" pitchFamily="34" charset="0"/>
              <a:buChar char="•"/>
              <a:defRPr/>
            </a:pPr>
            <a:r>
              <a:rPr lang="en-US" dirty="0" smtClean="0">
                <a:solidFill>
                  <a:srgbClr val="002060"/>
                </a:solidFill>
              </a:rPr>
              <a:t>Mike:</a:t>
            </a:r>
            <a:r>
              <a:rPr lang="ru-RU" dirty="0" smtClean="0">
                <a:solidFill>
                  <a:srgbClr val="002060"/>
                </a:solidFill>
              </a:rPr>
              <a:t>         </a:t>
            </a:r>
            <a:r>
              <a:rPr lang="en-US" dirty="0" smtClean="0">
                <a:solidFill>
                  <a:srgbClr val="002060"/>
                </a:solidFill>
              </a:rPr>
              <a:t>Yes, it’s big and nice. Oh, Mum, there is a new computer    </a:t>
            </a:r>
          </a:p>
          <a:p>
            <a:pPr fontAlgn="auto">
              <a:spcAft>
                <a:spcPts val="0"/>
              </a:spcAft>
              <a:buFont typeface="Arial" pitchFamily="34" charset="0"/>
              <a:buChar char="•"/>
              <a:defRPr/>
            </a:pPr>
            <a:r>
              <a:rPr lang="en-US" dirty="0" smtClean="0">
                <a:solidFill>
                  <a:srgbClr val="002060"/>
                </a:solidFill>
              </a:rPr>
              <a:t>                  here and I play computer games in the afternoon. There are </a:t>
            </a:r>
          </a:p>
          <a:p>
            <a:pPr fontAlgn="auto">
              <a:spcAft>
                <a:spcPts val="0"/>
              </a:spcAft>
              <a:buFont typeface="Arial" pitchFamily="34" charset="0"/>
              <a:buChar char="•"/>
              <a:defRPr/>
            </a:pPr>
            <a:r>
              <a:rPr lang="en-US" dirty="0" smtClean="0">
                <a:solidFill>
                  <a:srgbClr val="002060"/>
                </a:solidFill>
              </a:rPr>
              <a:t>                  also a lot of books on the shelves.</a:t>
            </a:r>
            <a:endParaRPr lang="ru-RU" dirty="0" smtClean="0">
              <a:solidFill>
                <a:srgbClr val="002060"/>
              </a:solidFill>
            </a:endParaRPr>
          </a:p>
          <a:p>
            <a:pPr fontAlgn="auto">
              <a:spcAft>
                <a:spcPts val="0"/>
              </a:spcAft>
              <a:buFont typeface="Arial" pitchFamily="34" charset="0"/>
              <a:buChar char="•"/>
              <a:defRPr/>
            </a:pPr>
            <a:r>
              <a:rPr lang="en-US" dirty="0" smtClean="0">
                <a:solidFill>
                  <a:srgbClr val="002060"/>
                </a:solidFill>
              </a:rPr>
              <a:t>Mother:     Very good. Is it warm in the room?</a:t>
            </a:r>
            <a:endParaRPr lang="ru-RU" dirty="0" smtClean="0">
              <a:solidFill>
                <a:srgbClr val="002060"/>
              </a:solidFill>
            </a:endParaRPr>
          </a:p>
          <a:p>
            <a:pPr fontAlgn="auto">
              <a:spcAft>
                <a:spcPts val="0"/>
              </a:spcAft>
              <a:buFont typeface="Arial" pitchFamily="34" charset="0"/>
              <a:buChar char="•"/>
              <a:defRPr/>
            </a:pPr>
            <a:r>
              <a:rPr lang="en-US" dirty="0" smtClean="0">
                <a:solidFill>
                  <a:srgbClr val="002060"/>
                </a:solidFill>
              </a:rPr>
              <a:t>Mike:</a:t>
            </a:r>
            <a:r>
              <a:rPr lang="ru-RU" dirty="0" smtClean="0">
                <a:solidFill>
                  <a:srgbClr val="002060"/>
                </a:solidFill>
              </a:rPr>
              <a:t>         </a:t>
            </a:r>
            <a:r>
              <a:rPr lang="en-US" dirty="0" smtClean="0">
                <a:solidFill>
                  <a:srgbClr val="002060"/>
                </a:solidFill>
              </a:rPr>
              <a:t>Yes, there is a big fireplace in the corner. I like to read books </a:t>
            </a:r>
            <a:endParaRPr lang="ru-RU" dirty="0" smtClean="0">
              <a:solidFill>
                <a:srgbClr val="002060"/>
              </a:solidFill>
            </a:endParaRPr>
          </a:p>
          <a:p>
            <a:pPr fontAlgn="auto">
              <a:spcAft>
                <a:spcPts val="0"/>
              </a:spcAft>
              <a:buFont typeface="Arial" pitchFamily="34" charset="0"/>
              <a:buChar char="•"/>
              <a:defRPr/>
            </a:pPr>
            <a:r>
              <a:rPr lang="ru-RU" dirty="0" smtClean="0">
                <a:solidFill>
                  <a:srgbClr val="002060"/>
                </a:solidFill>
              </a:rPr>
              <a:t>                  </a:t>
            </a:r>
            <a:r>
              <a:rPr lang="en-US" dirty="0" smtClean="0">
                <a:solidFill>
                  <a:srgbClr val="002060"/>
                </a:solidFill>
              </a:rPr>
              <a:t>by the fireplace in the evening. </a:t>
            </a:r>
            <a:endParaRPr lang="ru-RU" dirty="0" smtClean="0">
              <a:solidFill>
                <a:srgbClr val="002060"/>
              </a:solidFill>
            </a:endParaRPr>
          </a:p>
          <a:p>
            <a:pPr fontAlgn="auto">
              <a:spcAft>
                <a:spcPts val="0"/>
              </a:spcAft>
              <a:buFont typeface="Arial" pitchFamily="34" charset="0"/>
              <a:buChar char="•"/>
              <a:defRPr/>
            </a:pPr>
            <a:r>
              <a:rPr lang="en-US" dirty="0" smtClean="0">
                <a:solidFill>
                  <a:srgbClr val="002060"/>
                </a:solidFill>
              </a:rPr>
              <a:t>Mother: </a:t>
            </a:r>
            <a:r>
              <a:rPr lang="ru-RU" dirty="0" smtClean="0">
                <a:solidFill>
                  <a:srgbClr val="002060"/>
                </a:solidFill>
              </a:rPr>
              <a:t>    </a:t>
            </a:r>
            <a:r>
              <a:rPr lang="en-US" dirty="0" smtClean="0">
                <a:solidFill>
                  <a:srgbClr val="002060"/>
                </a:solidFill>
              </a:rPr>
              <a:t>What’s the weather like today?</a:t>
            </a:r>
            <a:endParaRPr lang="ru-RU" dirty="0" smtClean="0">
              <a:solidFill>
                <a:srgbClr val="002060"/>
              </a:solidFill>
            </a:endParaRPr>
          </a:p>
          <a:p>
            <a:pPr fontAlgn="auto">
              <a:spcAft>
                <a:spcPts val="0"/>
              </a:spcAft>
              <a:buFont typeface="Arial" pitchFamily="34" charset="0"/>
              <a:buChar char="•"/>
              <a:defRPr/>
            </a:pPr>
            <a:r>
              <a:rPr lang="en-US" dirty="0" smtClean="0">
                <a:solidFill>
                  <a:srgbClr val="002060"/>
                </a:solidFill>
              </a:rPr>
              <a:t>Mike:</a:t>
            </a:r>
            <a:r>
              <a:rPr lang="ru-RU" dirty="0" smtClean="0">
                <a:solidFill>
                  <a:srgbClr val="002060"/>
                </a:solidFill>
              </a:rPr>
              <a:t>         </a:t>
            </a:r>
            <a:r>
              <a:rPr lang="en-US" dirty="0" smtClean="0">
                <a:solidFill>
                  <a:srgbClr val="002060"/>
                </a:solidFill>
              </a:rPr>
              <a:t>It’s warm and sunny. We’ll have a picnic in an hour with Jill, </a:t>
            </a:r>
            <a:endParaRPr lang="ru-RU" dirty="0" smtClean="0">
              <a:solidFill>
                <a:srgbClr val="002060"/>
              </a:solidFill>
            </a:endParaRPr>
          </a:p>
          <a:p>
            <a:pPr fontAlgn="auto">
              <a:spcAft>
                <a:spcPts val="0"/>
              </a:spcAft>
              <a:buFont typeface="Arial" pitchFamily="34" charset="0"/>
              <a:buChar char="•"/>
              <a:defRPr/>
            </a:pPr>
            <a:r>
              <a:rPr lang="ru-RU" dirty="0" smtClean="0">
                <a:solidFill>
                  <a:srgbClr val="002060"/>
                </a:solidFill>
              </a:rPr>
              <a:t>                  </a:t>
            </a:r>
            <a:r>
              <a:rPr lang="en-US" dirty="0" smtClean="0">
                <a:solidFill>
                  <a:srgbClr val="002060"/>
                </a:solidFill>
              </a:rPr>
              <a:t>Simon and his Granny.</a:t>
            </a:r>
            <a:endParaRPr lang="ru-RU" dirty="0" smtClean="0">
              <a:solidFill>
                <a:srgbClr val="002060"/>
              </a:solidFill>
            </a:endParaRPr>
          </a:p>
          <a:p>
            <a:pPr fontAlgn="auto">
              <a:spcAft>
                <a:spcPts val="0"/>
              </a:spcAft>
              <a:buFont typeface="Arial" pitchFamily="34" charset="0"/>
              <a:buChar char="•"/>
              <a:defRPr/>
            </a:pPr>
            <a:r>
              <a:rPr lang="en-US" dirty="0" smtClean="0">
                <a:solidFill>
                  <a:srgbClr val="002060"/>
                </a:solidFill>
              </a:rPr>
              <a:t>Mother:</a:t>
            </a:r>
            <a:r>
              <a:rPr lang="ru-RU" dirty="0" smtClean="0">
                <a:solidFill>
                  <a:srgbClr val="002060"/>
                </a:solidFill>
              </a:rPr>
              <a:t>     </a:t>
            </a:r>
            <a:r>
              <a:rPr lang="en-US" dirty="0" smtClean="0">
                <a:solidFill>
                  <a:srgbClr val="002060"/>
                </a:solidFill>
              </a:rPr>
              <a:t>Have a good time, dear!</a:t>
            </a:r>
            <a:endParaRPr lang="ru-RU" dirty="0" smtClean="0">
              <a:solidFill>
                <a:srgbClr val="002060"/>
              </a:solidFill>
            </a:endParaRPr>
          </a:p>
          <a:p>
            <a:pPr fontAlgn="auto">
              <a:spcAft>
                <a:spcPts val="0"/>
              </a:spcAft>
              <a:buFont typeface="Arial" pitchFamily="34" charset="0"/>
              <a:buChar char="•"/>
              <a:defRPr/>
            </a:pPr>
            <a:endParaRPr lang="ru-RU"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 </a:t>
            </a:r>
            <a:br>
              <a:rPr lang="ru-RU" dirty="0" smtClean="0"/>
            </a:br>
            <a:r>
              <a:rPr lang="ru-RU" dirty="0" err="1" smtClean="0"/>
              <a:t>аудирование</a:t>
            </a:r>
            <a:endParaRPr lang="ru-RU" dirty="0"/>
          </a:p>
        </p:txBody>
      </p:sp>
      <p:sp>
        <p:nvSpPr>
          <p:cNvPr id="28674" name="Содержимое 2"/>
          <p:cNvSpPr>
            <a:spLocks noGrp="1"/>
          </p:cNvSpPr>
          <p:nvPr>
            <p:ph idx="1"/>
          </p:nvPr>
        </p:nvSpPr>
        <p:spPr/>
        <p:txBody>
          <a:bodyPr/>
          <a:lstStyle/>
          <a:p>
            <a:pPr algn="ctr">
              <a:buFont typeface="Arial" charset="0"/>
              <a:buNone/>
            </a:pPr>
            <a:r>
              <a:rPr lang="ru-RU" i="1" u="sng" smtClean="0">
                <a:solidFill>
                  <a:srgbClr val="C00000"/>
                </a:solidFill>
              </a:rPr>
              <a:t>Примерные задания</a:t>
            </a:r>
            <a:r>
              <a:rPr lang="en-US" i="1" u="sng" smtClean="0">
                <a:solidFill>
                  <a:srgbClr val="C00000"/>
                </a:solidFill>
              </a:rPr>
              <a:t> (</a:t>
            </a:r>
            <a:r>
              <a:rPr lang="ru-RU" i="1" smtClean="0">
                <a:solidFill>
                  <a:srgbClr val="C00000"/>
                </a:solidFill>
              </a:rPr>
              <a:t>повышенный уровень</a:t>
            </a:r>
            <a:r>
              <a:rPr lang="en-US" i="1" u="sng" smtClean="0">
                <a:solidFill>
                  <a:srgbClr val="C00000"/>
                </a:solidFill>
              </a:rPr>
              <a:t>)</a:t>
            </a:r>
            <a:r>
              <a:rPr lang="ru-RU" i="1" u="sng" smtClean="0"/>
              <a:t>:</a:t>
            </a:r>
          </a:p>
          <a:p>
            <a:pPr>
              <a:buFont typeface="Arial" charset="0"/>
              <a:buNone/>
            </a:pPr>
            <a:r>
              <a:rPr lang="ru-RU" i="1" smtClean="0"/>
              <a:t>    </a:t>
            </a:r>
            <a:endParaRPr lang="ru-RU" smtClean="0"/>
          </a:p>
          <a:p>
            <a:pPr>
              <a:buFont typeface="Arial" charset="0"/>
              <a:buNone/>
            </a:pPr>
            <a:r>
              <a:rPr lang="ru-RU" smtClean="0"/>
              <a:t>   </a:t>
            </a:r>
            <a:r>
              <a:rPr lang="en-US" smtClean="0"/>
              <a:t>What will Mike do in an hour?</a:t>
            </a:r>
          </a:p>
          <a:p>
            <a:pPr>
              <a:buFont typeface="Arial" charset="0"/>
              <a:buNone/>
            </a:pPr>
            <a:r>
              <a:rPr lang="en-US" smtClean="0"/>
              <a:t>     </a:t>
            </a:r>
            <a:r>
              <a:rPr lang="en-US" smtClean="0">
                <a:latin typeface="Times New Roman" pitchFamily="18" charset="0"/>
                <a:cs typeface="Times New Roman" pitchFamily="18" charset="0"/>
              </a:rPr>
              <a:t>⁪</a:t>
            </a:r>
            <a:r>
              <a:rPr lang="en-US" smtClean="0"/>
              <a:t>He will play computer games.</a:t>
            </a:r>
          </a:p>
          <a:p>
            <a:pPr>
              <a:buFont typeface="Arial" charset="0"/>
              <a:buNone/>
            </a:pPr>
            <a:r>
              <a:rPr lang="en-US" smtClean="0"/>
              <a:t>     </a:t>
            </a:r>
            <a:r>
              <a:rPr lang="en-US" smtClean="0">
                <a:latin typeface="Times New Roman" pitchFamily="18" charset="0"/>
                <a:cs typeface="Times New Roman" pitchFamily="18" charset="0"/>
              </a:rPr>
              <a:t>⁪</a:t>
            </a:r>
            <a:r>
              <a:rPr lang="en-US" smtClean="0"/>
              <a:t>He will read books.</a:t>
            </a:r>
          </a:p>
          <a:p>
            <a:pPr>
              <a:buFont typeface="Arial" charset="0"/>
              <a:buNone/>
            </a:pPr>
            <a:r>
              <a:rPr lang="en-US" smtClean="0"/>
              <a:t>     </a:t>
            </a:r>
            <a:r>
              <a:rPr lang="en-US" smtClean="0">
                <a:latin typeface="Times New Roman" pitchFamily="18" charset="0"/>
                <a:cs typeface="Times New Roman" pitchFamily="18" charset="0"/>
              </a:rPr>
              <a:t>⁪</a:t>
            </a:r>
            <a:r>
              <a:rPr lang="en-US" smtClean="0"/>
              <a:t> He will have a picnic.</a:t>
            </a:r>
          </a:p>
          <a:p>
            <a:endParaRPr lang="ru-RU"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a:t>
            </a:r>
            <a:br>
              <a:rPr lang="ru-RU" dirty="0" smtClean="0"/>
            </a:br>
            <a:r>
              <a:rPr lang="ru-RU" dirty="0" smtClean="0"/>
              <a:t> чтение</a:t>
            </a:r>
            <a:endParaRPr lang="ru-RU" dirty="0"/>
          </a:p>
        </p:txBody>
      </p:sp>
      <p:sp>
        <p:nvSpPr>
          <p:cNvPr id="3" name="Содержимое 2"/>
          <p:cNvSpPr>
            <a:spLocks noGrp="1"/>
          </p:cNvSpPr>
          <p:nvPr>
            <p:ph idx="1"/>
          </p:nvPr>
        </p:nvSpPr>
        <p:spPr>
          <a:xfrm>
            <a:off x="457200" y="1600200"/>
            <a:ext cx="7472363" cy="4525963"/>
          </a:xfrm>
        </p:spPr>
        <p:txBody>
          <a:bodyPr rtlCol="0">
            <a:normAutofit fontScale="92500" lnSpcReduction="10000"/>
          </a:bodyPr>
          <a:lstStyle/>
          <a:p>
            <a:pPr marL="514350" indent="-514350" algn="ctr" fontAlgn="auto">
              <a:spcAft>
                <a:spcPts val="0"/>
              </a:spcAft>
              <a:buFont typeface="Arial" pitchFamily="34" charset="0"/>
              <a:buNone/>
              <a:defRPr/>
            </a:pPr>
            <a:r>
              <a:rPr lang="ru-RU" dirty="0" smtClean="0">
                <a:solidFill>
                  <a:srgbClr val="C00000"/>
                </a:solidFill>
              </a:rPr>
              <a:t>Планируемые результаты:</a:t>
            </a:r>
          </a:p>
          <a:p>
            <a:pPr marL="365125" indent="260350" fontAlgn="auto">
              <a:spcAft>
                <a:spcPts val="0"/>
              </a:spcAft>
              <a:buFont typeface="Arial" pitchFamily="34" charset="0"/>
              <a:buChar char="•"/>
              <a:defRPr/>
            </a:pPr>
            <a:r>
              <a:rPr lang="ru-RU" dirty="0" smtClean="0"/>
              <a:t>Чтение вслух небольшого текста, построенного на изученном языковом материале, соблюдая правила произношения и соответствующую интонацию.</a:t>
            </a:r>
          </a:p>
          <a:p>
            <a:pPr marL="365125" indent="260350" fontAlgn="auto">
              <a:spcAft>
                <a:spcPts val="0"/>
              </a:spcAft>
              <a:buFont typeface="Arial" pitchFamily="34" charset="0"/>
              <a:buChar char="•"/>
              <a:defRPr/>
            </a:pPr>
            <a:r>
              <a:rPr lang="ru-RU" dirty="0" smtClean="0"/>
              <a:t>Чтение про себя и понимание содержания небольшого текста, построенного в основном на изученном языковом материале.</a:t>
            </a:r>
          </a:p>
          <a:p>
            <a:pPr fontAlgn="auto">
              <a:spcAft>
                <a:spcPts val="0"/>
              </a:spcAft>
              <a:buFont typeface="Arial" pitchFamily="34" charset="0"/>
              <a:buChar char="•"/>
              <a:defRPr/>
            </a:pPr>
            <a:endParaRPr lang="ru-RU" dirty="0"/>
          </a:p>
        </p:txBody>
      </p:sp>
      <p:pic>
        <p:nvPicPr>
          <p:cNvPr id="29699" name="Picture 2" descr="C:\Documents and Settings\admin\Рабочий стол\книги.png"/>
          <p:cNvPicPr>
            <a:picLocks noChangeAspect="1" noChangeArrowheads="1"/>
          </p:cNvPicPr>
          <p:nvPr/>
        </p:nvPicPr>
        <p:blipFill>
          <a:blip r:embed="rId2"/>
          <a:srcRect/>
          <a:stretch>
            <a:fillRect/>
          </a:stretch>
        </p:blipFill>
        <p:spPr bwMode="auto">
          <a:xfrm>
            <a:off x="6858000" y="2928938"/>
            <a:ext cx="1792288" cy="21431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800"/>
          </a:xfrm>
        </p:spPr>
        <p:txBody>
          <a:bodyPr rtlCol="0">
            <a:normAutofit fontScale="90000"/>
          </a:bodyPr>
          <a:lstStyle/>
          <a:p>
            <a:pPr fontAlgn="auto">
              <a:spcAft>
                <a:spcPts val="0"/>
              </a:spcAft>
              <a:defRPr/>
            </a:pPr>
            <a:r>
              <a:rPr lang="ru-RU" dirty="0" smtClean="0"/>
              <a:t>Коммуникативные умения.</a:t>
            </a:r>
            <a:br>
              <a:rPr lang="ru-RU" dirty="0" smtClean="0"/>
            </a:br>
            <a:r>
              <a:rPr lang="ru-RU" dirty="0" smtClean="0"/>
              <a:t> Чтение</a:t>
            </a:r>
            <a:endParaRPr lang="ru-RU" dirty="0"/>
          </a:p>
        </p:txBody>
      </p:sp>
      <p:sp>
        <p:nvSpPr>
          <p:cNvPr id="3" name="Содержимое 2"/>
          <p:cNvSpPr>
            <a:spLocks noGrp="1"/>
          </p:cNvSpPr>
          <p:nvPr>
            <p:ph idx="1"/>
          </p:nvPr>
        </p:nvSpPr>
        <p:spPr>
          <a:xfrm>
            <a:off x="457200" y="1285875"/>
            <a:ext cx="5614988" cy="5072063"/>
          </a:xfrm>
        </p:spPr>
        <p:txBody>
          <a:bodyPr rtlCol="0">
            <a:normAutofit fontScale="92500" lnSpcReduction="10000"/>
          </a:bodyPr>
          <a:lstStyle/>
          <a:p>
            <a:pPr marL="365125" indent="260350" fontAlgn="auto">
              <a:spcAft>
                <a:spcPts val="0"/>
              </a:spcAft>
              <a:buFont typeface="Arial" pitchFamily="34" charset="0"/>
              <a:buChar char="•"/>
              <a:defRPr/>
            </a:pPr>
            <a:r>
              <a:rPr lang="ru-RU" dirty="0" smtClean="0"/>
              <a:t>Все тексты</a:t>
            </a:r>
            <a:r>
              <a:rPr lang="en-US" dirty="0" smtClean="0"/>
              <a:t>, </a:t>
            </a:r>
            <a:r>
              <a:rPr lang="ru-RU" dirty="0" smtClean="0"/>
              <a:t>предлагаемые учащимся</a:t>
            </a:r>
            <a:r>
              <a:rPr lang="en-US" dirty="0" smtClean="0"/>
              <a:t>, </a:t>
            </a:r>
            <a:r>
              <a:rPr lang="ru-RU" dirty="0" smtClean="0"/>
              <a:t>должны соответствовать предметному содержанию речи. </a:t>
            </a:r>
          </a:p>
          <a:p>
            <a:pPr marL="365125" indent="260350" fontAlgn="auto">
              <a:spcAft>
                <a:spcPts val="0"/>
              </a:spcAft>
              <a:buFont typeface="Arial" pitchFamily="34" charset="0"/>
              <a:buChar char="•"/>
              <a:defRPr/>
            </a:pPr>
            <a:r>
              <a:rPr lang="ru-RU" dirty="0" smtClean="0"/>
              <a:t>Объём текстов для чтения вслух не должен быть более 100 слов, включая предлоги и артикли. Объём текстов для чтения про себя с пониманием основного содержания – не более 250 слов.</a:t>
            </a:r>
          </a:p>
          <a:p>
            <a:pPr marL="514350" indent="-514350" fontAlgn="auto">
              <a:spcAft>
                <a:spcPts val="0"/>
              </a:spcAft>
              <a:buFont typeface="+mj-lt"/>
              <a:buAutoNum type="arabicPeriod" startAt="3"/>
              <a:defRPr/>
            </a:pPr>
            <a:endParaRPr lang="ru-RU" dirty="0" smtClean="0"/>
          </a:p>
          <a:p>
            <a:pPr fontAlgn="auto">
              <a:spcAft>
                <a:spcPts val="0"/>
              </a:spcAft>
              <a:buFont typeface="Arial" pitchFamily="34" charset="0"/>
              <a:buChar char="•"/>
              <a:defRPr/>
            </a:pPr>
            <a:endParaRPr lang="ru-RU" dirty="0"/>
          </a:p>
        </p:txBody>
      </p:sp>
      <p:pic>
        <p:nvPicPr>
          <p:cNvPr id="30723" name="Picture 2" descr="C:\Documents and Settings\admin\Рабочий стол\еще книги.jpg"/>
          <p:cNvPicPr>
            <a:picLocks noChangeAspect="1" noChangeArrowheads="1"/>
          </p:cNvPicPr>
          <p:nvPr/>
        </p:nvPicPr>
        <p:blipFill>
          <a:blip r:embed="rId2"/>
          <a:srcRect/>
          <a:stretch>
            <a:fillRect/>
          </a:stretch>
        </p:blipFill>
        <p:spPr bwMode="auto">
          <a:xfrm>
            <a:off x="6072188" y="2214563"/>
            <a:ext cx="2643187" cy="3714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457200" y="274638"/>
            <a:ext cx="8229600" cy="939800"/>
          </a:xfrm>
        </p:spPr>
        <p:txBody>
          <a:bodyPr/>
          <a:lstStyle/>
          <a:p>
            <a:r>
              <a:rPr lang="ru-RU" smtClean="0"/>
              <a:t>Чтение</a:t>
            </a:r>
          </a:p>
        </p:txBody>
      </p:sp>
      <p:sp>
        <p:nvSpPr>
          <p:cNvPr id="3" name="Содержимое 2"/>
          <p:cNvSpPr>
            <a:spLocks noGrp="1"/>
          </p:cNvSpPr>
          <p:nvPr>
            <p:ph idx="1"/>
          </p:nvPr>
        </p:nvSpPr>
        <p:spPr>
          <a:xfrm>
            <a:off x="457200" y="1143000"/>
            <a:ext cx="6329363" cy="5286375"/>
          </a:xfrm>
        </p:spPr>
        <p:txBody>
          <a:bodyPr rtlCol="0">
            <a:normAutofit fontScale="70000" lnSpcReduction="2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dirty="0" smtClean="0"/>
              <a:t>:</a:t>
            </a:r>
          </a:p>
          <a:p>
            <a:pPr fontAlgn="auto">
              <a:spcAft>
                <a:spcPts val="0"/>
              </a:spcAft>
              <a:buFont typeface="Arial" pitchFamily="34" charset="0"/>
              <a:buNone/>
              <a:defRPr/>
            </a:pPr>
            <a:r>
              <a:rPr lang="en-US" i="1" dirty="0" smtClean="0">
                <a:latin typeface="Times New Roman"/>
                <a:cs typeface="Times New Roman"/>
              </a:rPr>
              <a:t> </a:t>
            </a:r>
            <a:r>
              <a:rPr lang="ru-RU" i="1" dirty="0" smtClean="0">
                <a:solidFill>
                  <a:srgbClr val="0070C0"/>
                </a:solidFill>
              </a:rPr>
              <a:t>Прочитай рассказ вслух, соблюдая правила произношения</a:t>
            </a:r>
            <a:endParaRPr lang="en-US" i="1" dirty="0" smtClean="0">
              <a:solidFill>
                <a:srgbClr val="0070C0"/>
              </a:solidFill>
            </a:endParaRPr>
          </a:p>
          <a:p>
            <a:pPr marL="182563" indent="-182563" fontAlgn="auto">
              <a:spcAft>
                <a:spcPts val="0"/>
              </a:spcAft>
              <a:buFont typeface="Arial" pitchFamily="34" charset="0"/>
              <a:buNone/>
              <a:defRPr/>
            </a:pPr>
            <a:r>
              <a:rPr lang="en-US" dirty="0" smtClean="0"/>
              <a:t>Ann:  	Alex, can you help me to draw a picture of grandpa’s 	farm?</a:t>
            </a:r>
          </a:p>
          <a:p>
            <a:pPr marL="182563" indent="-182563" fontAlgn="auto">
              <a:spcAft>
                <a:spcPts val="0"/>
              </a:spcAft>
              <a:buFont typeface="Arial" pitchFamily="34" charset="0"/>
              <a:buNone/>
              <a:defRPr/>
            </a:pPr>
            <a:r>
              <a:rPr lang="en-US" dirty="0" smtClean="0"/>
              <a:t>Alex: 	OK. What can I do?</a:t>
            </a:r>
          </a:p>
          <a:p>
            <a:pPr marL="182563" indent="-182563" fontAlgn="auto">
              <a:spcAft>
                <a:spcPts val="0"/>
              </a:spcAft>
              <a:buFont typeface="Arial" pitchFamily="34" charset="0"/>
              <a:buNone/>
              <a:defRPr/>
            </a:pPr>
            <a:r>
              <a:rPr lang="en-US" dirty="0" smtClean="0"/>
              <a:t>Ann:	Can you draw a bridge over the river?</a:t>
            </a:r>
          </a:p>
          <a:p>
            <a:pPr marL="182563" indent="-182563" fontAlgn="auto">
              <a:spcAft>
                <a:spcPts val="0"/>
              </a:spcAft>
              <a:buFont typeface="Arial" pitchFamily="34" charset="0"/>
              <a:buNone/>
              <a:defRPr/>
            </a:pPr>
            <a:r>
              <a:rPr lang="en-US" dirty="0" smtClean="0"/>
              <a:t>Alex: 	Yes, here it is. It’s an old brown bridge.</a:t>
            </a:r>
          </a:p>
          <a:p>
            <a:pPr marL="182563" indent="-182563" fontAlgn="auto">
              <a:spcAft>
                <a:spcPts val="0"/>
              </a:spcAft>
              <a:buFont typeface="Arial" pitchFamily="34" charset="0"/>
              <a:buNone/>
              <a:defRPr/>
            </a:pPr>
            <a:r>
              <a:rPr lang="en-US" dirty="0" smtClean="0">
                <a:cs typeface="Times New Roman"/>
              </a:rPr>
              <a:t>Ann:	Fine! It’s a nice bridge! Can you draw a horse?</a:t>
            </a:r>
          </a:p>
          <a:p>
            <a:pPr marL="182563" indent="-182563" fontAlgn="auto">
              <a:spcAft>
                <a:spcPts val="0"/>
              </a:spcAft>
              <a:buFont typeface="Arial" pitchFamily="34" charset="0"/>
              <a:buNone/>
              <a:defRPr/>
            </a:pPr>
            <a:r>
              <a:rPr lang="en-US" dirty="0" smtClean="0">
                <a:cs typeface="Times New Roman"/>
              </a:rPr>
              <a:t>Alex:	Of course! Now, you have got a big black horse.</a:t>
            </a:r>
          </a:p>
          <a:p>
            <a:pPr marL="182563" indent="-182563" fontAlgn="auto">
              <a:spcAft>
                <a:spcPts val="0"/>
              </a:spcAft>
              <a:buFont typeface="Arial" pitchFamily="34" charset="0"/>
              <a:buNone/>
              <a:defRPr/>
            </a:pPr>
            <a:r>
              <a:rPr lang="en-US" dirty="0" smtClean="0">
                <a:cs typeface="Times New Roman"/>
              </a:rPr>
              <a:t>Ann:	I like this black house. Now, let’s draw our grandpa’s house.</a:t>
            </a:r>
          </a:p>
          <a:p>
            <a:pPr marL="182563" indent="-182563" fontAlgn="auto">
              <a:spcAft>
                <a:spcPts val="0"/>
              </a:spcAft>
              <a:buFont typeface="Arial" pitchFamily="34" charset="0"/>
              <a:buNone/>
              <a:defRPr/>
            </a:pPr>
            <a:r>
              <a:rPr lang="en-US" dirty="0" smtClean="0">
                <a:cs typeface="Times New Roman"/>
              </a:rPr>
              <a:t>Alex: 	Oh, it’s 9 o’clock. It’s time to go to bed. We’ll draw the house 	tomorrow.</a:t>
            </a:r>
          </a:p>
          <a:p>
            <a:pPr marL="182563" indent="-182563" fontAlgn="auto">
              <a:spcAft>
                <a:spcPts val="0"/>
              </a:spcAft>
              <a:buFont typeface="Arial" pitchFamily="34" charset="0"/>
              <a:buNone/>
              <a:defRPr/>
            </a:pPr>
            <a:r>
              <a:rPr lang="en-US" dirty="0" smtClean="0">
                <a:cs typeface="Times New Roman"/>
              </a:rPr>
              <a:t>Ann:	OK</a:t>
            </a:r>
          </a:p>
          <a:p>
            <a:pPr fontAlgn="auto">
              <a:spcAft>
                <a:spcPts val="0"/>
              </a:spcAft>
              <a:buFont typeface="Arial" pitchFamily="34" charset="0"/>
              <a:buChar char="•"/>
              <a:defRPr/>
            </a:pPr>
            <a:endParaRPr lang="ru-RU" dirty="0"/>
          </a:p>
        </p:txBody>
      </p:sp>
      <p:pic>
        <p:nvPicPr>
          <p:cNvPr id="31747" name="Picture 2" descr="C:\Documents and Settings\admin\Рабочий стол\ферма.jpg"/>
          <p:cNvPicPr>
            <a:picLocks noChangeAspect="1" noChangeArrowheads="1"/>
          </p:cNvPicPr>
          <p:nvPr/>
        </p:nvPicPr>
        <p:blipFill>
          <a:blip r:embed="rId2"/>
          <a:srcRect/>
          <a:stretch>
            <a:fillRect/>
          </a:stretch>
        </p:blipFill>
        <p:spPr bwMode="auto">
          <a:xfrm>
            <a:off x="6643688" y="928688"/>
            <a:ext cx="2314575" cy="5048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037"/>
          </a:xfrm>
        </p:spPr>
        <p:txBody>
          <a:bodyPr rtlCol="0">
            <a:normAutofit fontScale="90000"/>
          </a:bodyPr>
          <a:lstStyle/>
          <a:p>
            <a:pPr fontAlgn="auto">
              <a:spcAft>
                <a:spcPts val="0"/>
              </a:spcAft>
              <a:defRPr/>
            </a:pPr>
            <a:endParaRPr lang="ru-RU" dirty="0"/>
          </a:p>
        </p:txBody>
      </p:sp>
      <p:sp>
        <p:nvSpPr>
          <p:cNvPr id="3" name="Содержимое 2"/>
          <p:cNvSpPr>
            <a:spLocks noGrp="1"/>
          </p:cNvSpPr>
          <p:nvPr>
            <p:ph idx="1"/>
          </p:nvPr>
        </p:nvSpPr>
        <p:spPr>
          <a:xfrm>
            <a:off x="457200" y="357188"/>
            <a:ext cx="8186738" cy="3929062"/>
          </a:xfrm>
        </p:spPr>
        <p:txBody>
          <a:bodyPr rtlCol="0">
            <a:normAutofit lnSpcReduction="10000"/>
          </a:bodyPr>
          <a:lstStyle/>
          <a:p>
            <a:pPr fontAlgn="auto">
              <a:spcAft>
                <a:spcPts val="0"/>
              </a:spcAft>
              <a:buFont typeface="Arial" pitchFamily="34" charset="0"/>
              <a:buChar char="•"/>
              <a:defRPr/>
            </a:pPr>
            <a:r>
              <a:rPr lang="ru-RU" dirty="0" smtClean="0"/>
              <a:t>В результате изучения иностранного языка школьники приобретут элементарную коммуникативную компетенцию, т.е способность и готовность общаться с носителями языка с учетом их речевых возможностей и потребностей в разных формах</a:t>
            </a:r>
            <a:r>
              <a:rPr lang="en-US" dirty="0" smtClean="0"/>
              <a:t>:</a:t>
            </a:r>
            <a:r>
              <a:rPr lang="ru-RU" dirty="0" smtClean="0"/>
              <a:t> устной(говорение и </a:t>
            </a:r>
            <a:r>
              <a:rPr lang="ru-RU" dirty="0" err="1" smtClean="0"/>
              <a:t>аудирование</a:t>
            </a:r>
            <a:r>
              <a:rPr lang="ru-RU" dirty="0" smtClean="0"/>
              <a:t>) </a:t>
            </a:r>
            <a:r>
              <a:rPr lang="ru-RU" dirty="0" err="1" smtClean="0"/>
              <a:t>и</a:t>
            </a:r>
            <a:r>
              <a:rPr lang="ru-RU" dirty="0" smtClean="0"/>
              <a:t> письменной(чтение и письмо)</a:t>
            </a:r>
            <a:endParaRPr lang="ru-RU" dirty="0"/>
          </a:p>
        </p:txBody>
      </p:sp>
      <p:pic>
        <p:nvPicPr>
          <p:cNvPr id="14339" name="Picture 2" descr="C:\Documents and Settings\admin\Рабочий стол\фраза на английском.jpg"/>
          <p:cNvPicPr>
            <a:picLocks noChangeAspect="1" noChangeArrowheads="1"/>
          </p:cNvPicPr>
          <p:nvPr/>
        </p:nvPicPr>
        <p:blipFill>
          <a:blip r:embed="rId2"/>
          <a:srcRect/>
          <a:stretch>
            <a:fillRect/>
          </a:stretch>
        </p:blipFill>
        <p:spPr bwMode="auto">
          <a:xfrm>
            <a:off x="1285875" y="4214813"/>
            <a:ext cx="6486525" cy="24288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62"/>
          </a:xfrm>
        </p:spPr>
        <p:txBody>
          <a:bodyPr rtlCol="0">
            <a:normAutofit fontScale="90000"/>
          </a:bodyPr>
          <a:lstStyle/>
          <a:p>
            <a:pPr fontAlgn="auto">
              <a:spcAft>
                <a:spcPts val="0"/>
              </a:spcAft>
              <a:defRPr/>
            </a:pPr>
            <a:endParaRPr lang="ru-RU" dirty="0"/>
          </a:p>
        </p:txBody>
      </p:sp>
      <p:sp>
        <p:nvSpPr>
          <p:cNvPr id="3" name="Содержимое 2"/>
          <p:cNvSpPr>
            <a:spLocks noGrp="1"/>
          </p:cNvSpPr>
          <p:nvPr>
            <p:ph idx="1"/>
          </p:nvPr>
        </p:nvSpPr>
        <p:spPr>
          <a:xfrm>
            <a:off x="457200" y="714375"/>
            <a:ext cx="6686550" cy="5411788"/>
          </a:xfrm>
        </p:spPr>
        <p:txBody>
          <a:bodyPr rtlCol="0">
            <a:normAutofit fontScale="92500" lnSpcReduction="2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u="sng" dirty="0" smtClean="0">
                <a:solidFill>
                  <a:srgbClr val="C00000"/>
                </a:solidFill>
              </a:rPr>
              <a:t>п</a:t>
            </a:r>
            <a:r>
              <a:rPr lang="ru-RU" dirty="0" smtClean="0">
                <a:solidFill>
                  <a:srgbClr val="C00000"/>
                </a:solidFill>
              </a:rPr>
              <a:t>овышенный уровень</a:t>
            </a:r>
            <a:r>
              <a:rPr lang="en-US" dirty="0" smtClean="0">
                <a:solidFill>
                  <a:srgbClr val="C00000"/>
                </a:solidFill>
              </a:rPr>
              <a:t>)</a:t>
            </a:r>
            <a:r>
              <a:rPr lang="ru-RU" dirty="0" smtClean="0">
                <a:solidFill>
                  <a:srgbClr val="C00000"/>
                </a:solidFill>
              </a:rPr>
              <a:t>:</a:t>
            </a:r>
          </a:p>
          <a:p>
            <a:pPr algn="ctr" fontAlgn="auto">
              <a:spcAft>
                <a:spcPts val="0"/>
              </a:spcAft>
              <a:buFont typeface="Arial" pitchFamily="34" charset="0"/>
              <a:buNone/>
              <a:defRPr/>
            </a:pPr>
            <a:r>
              <a:rPr lang="ru-RU" i="1" dirty="0" smtClean="0"/>
              <a:t>  </a:t>
            </a:r>
            <a:r>
              <a:rPr lang="ru-RU" i="1" dirty="0" smtClean="0">
                <a:solidFill>
                  <a:srgbClr val="0070C0"/>
                </a:solidFill>
              </a:rPr>
              <a:t>Прочитай текст. Закончи предложение, выбрав из предложенных вариантов тот, который соответствует содержанию текста.  </a:t>
            </a:r>
            <a:endParaRPr lang="ru-RU" i="1" dirty="0" smtClean="0">
              <a:solidFill>
                <a:srgbClr val="0070C0"/>
              </a:solidFill>
              <a:latin typeface="Times New Roman"/>
              <a:cs typeface="Times New Roman"/>
            </a:endParaRPr>
          </a:p>
          <a:p>
            <a:pPr fontAlgn="auto">
              <a:spcAft>
                <a:spcPts val="0"/>
              </a:spcAft>
              <a:buFont typeface="Arial" pitchFamily="34" charset="0"/>
              <a:buNone/>
              <a:defRPr/>
            </a:pPr>
            <a:endParaRPr lang="ru-RU" i="1" dirty="0" smtClean="0"/>
          </a:p>
          <a:p>
            <a:pPr fontAlgn="auto">
              <a:spcAft>
                <a:spcPts val="0"/>
              </a:spcAft>
              <a:buFont typeface="Arial" pitchFamily="34" charset="0"/>
              <a:buNone/>
              <a:defRPr/>
            </a:pPr>
            <a:r>
              <a:rPr lang="ru-RU" i="1" dirty="0" smtClean="0"/>
              <a:t>    </a:t>
            </a:r>
            <a:r>
              <a:rPr lang="en-US" dirty="0" smtClean="0"/>
              <a:t>Jane didn’t help her mother to make the apple pie, because she…</a:t>
            </a:r>
          </a:p>
          <a:p>
            <a:pPr fontAlgn="auto">
              <a:spcAft>
                <a:spcPts val="0"/>
              </a:spcAft>
              <a:buFont typeface="Arial" pitchFamily="34" charset="0"/>
              <a:buNone/>
              <a:defRPr/>
            </a:pPr>
            <a:r>
              <a:rPr lang="en-US" dirty="0" smtClean="0"/>
              <a:t>     </a:t>
            </a:r>
            <a:r>
              <a:rPr lang="en-US" dirty="0" smtClean="0">
                <a:latin typeface="Times New Roman"/>
                <a:cs typeface="Times New Roman"/>
              </a:rPr>
              <a:t>⁪</a:t>
            </a:r>
            <a:r>
              <a:rPr lang="en-US" dirty="0" smtClean="0"/>
              <a:t>didn’t like to go shopping</a:t>
            </a:r>
          </a:p>
          <a:p>
            <a:pPr fontAlgn="auto">
              <a:spcAft>
                <a:spcPts val="0"/>
              </a:spcAft>
              <a:buFont typeface="Arial" pitchFamily="34" charset="0"/>
              <a:buNone/>
              <a:defRPr/>
            </a:pPr>
            <a:r>
              <a:rPr lang="en-US" dirty="0" smtClean="0"/>
              <a:t>     </a:t>
            </a:r>
            <a:r>
              <a:rPr lang="en-US" dirty="0" smtClean="0">
                <a:latin typeface="Times New Roman"/>
                <a:cs typeface="Times New Roman"/>
              </a:rPr>
              <a:t>⁪</a:t>
            </a:r>
            <a:r>
              <a:rPr lang="en-US" dirty="0" smtClean="0"/>
              <a:t>didn’t like apple pies.</a:t>
            </a:r>
          </a:p>
          <a:p>
            <a:pPr fontAlgn="auto">
              <a:spcAft>
                <a:spcPts val="0"/>
              </a:spcAft>
              <a:buFont typeface="Arial" pitchFamily="34" charset="0"/>
              <a:buNone/>
              <a:defRPr/>
            </a:pPr>
            <a:r>
              <a:rPr lang="en-US" dirty="0" smtClean="0"/>
              <a:t>     </a:t>
            </a:r>
            <a:r>
              <a:rPr lang="en-US" dirty="0" smtClean="0">
                <a:latin typeface="Times New Roman"/>
                <a:cs typeface="Times New Roman"/>
              </a:rPr>
              <a:t>⁪</a:t>
            </a:r>
            <a:r>
              <a:rPr lang="en-US" dirty="0" smtClean="0"/>
              <a:t>didn’t like to help her mum.</a:t>
            </a:r>
          </a:p>
          <a:p>
            <a:pPr fontAlgn="auto">
              <a:spcAft>
                <a:spcPts val="0"/>
              </a:spcAft>
              <a:buFont typeface="Arial" pitchFamily="34" charset="0"/>
              <a:buChar char="•"/>
              <a:defRPr/>
            </a:pPr>
            <a:endParaRPr lang="ru-RU" dirty="0"/>
          </a:p>
        </p:txBody>
      </p:sp>
      <p:pic>
        <p:nvPicPr>
          <p:cNvPr id="32771" name="Picture 2" descr="C:\Documents and Settings\admin\Рабочий стол\пирог.jpg"/>
          <p:cNvPicPr>
            <a:picLocks noChangeAspect="1" noChangeArrowheads="1"/>
          </p:cNvPicPr>
          <p:nvPr/>
        </p:nvPicPr>
        <p:blipFill>
          <a:blip r:embed="rId2"/>
          <a:srcRect/>
          <a:stretch>
            <a:fillRect/>
          </a:stretch>
        </p:blipFill>
        <p:spPr bwMode="auto">
          <a:xfrm>
            <a:off x="6143625" y="4500563"/>
            <a:ext cx="2690813" cy="20177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r>
              <a:rPr lang="ru-RU" smtClean="0"/>
              <a:t>Текст для Чтения </a:t>
            </a:r>
          </a:p>
        </p:txBody>
      </p:sp>
      <p:sp>
        <p:nvSpPr>
          <p:cNvPr id="3" name="Содержимое 2"/>
          <p:cNvSpPr>
            <a:spLocks noGrp="1"/>
          </p:cNvSpPr>
          <p:nvPr>
            <p:ph idx="1"/>
          </p:nvPr>
        </p:nvSpPr>
        <p:spPr>
          <a:xfrm>
            <a:off x="457200" y="1600200"/>
            <a:ext cx="8229600" cy="4043363"/>
          </a:xfrm>
        </p:spPr>
        <p:txBody>
          <a:bodyPr rtlCol="0">
            <a:normAutofit fontScale="55000" lnSpcReduction="20000"/>
          </a:bodyPr>
          <a:lstStyle/>
          <a:p>
            <a:pPr marL="92075" indent="273050" fontAlgn="auto">
              <a:spcAft>
                <a:spcPts val="0"/>
              </a:spcAft>
              <a:buFont typeface="Arial" pitchFamily="34" charset="0"/>
              <a:buNone/>
              <a:defRPr/>
            </a:pPr>
            <a:r>
              <a:rPr lang="en-US" dirty="0" smtClean="0">
                <a:solidFill>
                  <a:srgbClr val="002060"/>
                </a:solidFill>
              </a:rPr>
              <a:t>Jane and her mother lived in a small house. The girl’s mother was very busy. Every day she cleaned the rooms, washed the dishes, cooked, fed the pets, and watered the trees and the flowers in the garden. But Jane didn’t help her mother. She didn’t like to work.</a:t>
            </a:r>
          </a:p>
          <a:p>
            <a:pPr marL="92075" indent="273050" fontAlgn="auto">
              <a:spcAft>
                <a:spcPts val="0"/>
              </a:spcAft>
              <a:buFont typeface="Arial" pitchFamily="34" charset="0"/>
              <a:buNone/>
              <a:defRPr/>
            </a:pPr>
            <a:r>
              <a:rPr lang="en-US" dirty="0" smtClean="0">
                <a:solidFill>
                  <a:srgbClr val="002060"/>
                </a:solidFill>
              </a:rPr>
              <a:t>One morning the girl’s mother said, “Today is Sunday. I want to make an apple pie”. Jane said, “That sounds good.” then the girl’s mother said, “Do you want to help me? Go to the garden and bring back some apples for our apple pie, please”.</a:t>
            </a:r>
          </a:p>
          <a:p>
            <a:pPr marL="92075" indent="273050" fontAlgn="auto">
              <a:spcAft>
                <a:spcPts val="0"/>
              </a:spcAft>
              <a:buFont typeface="Arial" pitchFamily="34" charset="0"/>
              <a:buNone/>
              <a:defRPr/>
            </a:pPr>
            <a:r>
              <a:rPr lang="en-US" dirty="0" smtClean="0">
                <a:solidFill>
                  <a:srgbClr val="002060"/>
                </a:solidFill>
              </a:rPr>
              <a:t>Jane said, “Not I. I don’t want to.</a:t>
            </a:r>
          </a:p>
          <a:p>
            <a:pPr marL="92075" indent="273050" fontAlgn="auto">
              <a:spcAft>
                <a:spcPts val="0"/>
              </a:spcAft>
              <a:buFont typeface="Arial" pitchFamily="34" charset="0"/>
              <a:buNone/>
              <a:defRPr/>
            </a:pPr>
            <a:r>
              <a:rPr lang="en-US" dirty="0" smtClean="0">
                <a:solidFill>
                  <a:srgbClr val="002060"/>
                </a:solidFill>
              </a:rPr>
              <a:t>The mother went to the green garden and brought some apples for the apple pie. Then she said, “Jane, do </a:t>
            </a:r>
            <a:r>
              <a:rPr lang="en-US" dirty="0" err="1" smtClean="0">
                <a:solidFill>
                  <a:srgbClr val="002060"/>
                </a:solidFill>
              </a:rPr>
              <a:t>do</a:t>
            </a:r>
            <a:r>
              <a:rPr lang="en-US" dirty="0" smtClean="0">
                <a:solidFill>
                  <a:srgbClr val="002060"/>
                </a:solidFill>
              </a:rPr>
              <a:t> not want to help me? Go to the shop and buy some sugar for the apple pie. Please.”</a:t>
            </a:r>
          </a:p>
          <a:p>
            <a:pPr marL="92075" indent="273050" fontAlgn="auto">
              <a:spcAft>
                <a:spcPts val="0"/>
              </a:spcAft>
              <a:buFont typeface="Arial" pitchFamily="34" charset="0"/>
              <a:buNone/>
              <a:defRPr/>
            </a:pPr>
            <a:r>
              <a:rPr lang="en-US" dirty="0" smtClean="0">
                <a:solidFill>
                  <a:srgbClr val="002060"/>
                </a:solidFill>
              </a:rPr>
              <a:t>But the girl said, “Not I. I don’t want to.” So the mother went to the shop and brought some sugar for the apple pie.</a:t>
            </a:r>
          </a:p>
          <a:p>
            <a:pPr marL="92075" indent="273050" fontAlgn="auto">
              <a:spcAft>
                <a:spcPts val="0"/>
              </a:spcAft>
              <a:buFont typeface="Arial" pitchFamily="34" charset="0"/>
              <a:buNone/>
              <a:defRPr/>
            </a:pPr>
            <a:r>
              <a:rPr lang="en-US" dirty="0" smtClean="0">
                <a:solidFill>
                  <a:srgbClr val="002060"/>
                </a:solidFill>
              </a:rPr>
              <a:t>When the apple pie was ready, the mother said, “The apple pie is very good! Do you want to help me, Jane?”</a:t>
            </a:r>
          </a:p>
          <a:p>
            <a:pPr marL="92075" indent="273050" fontAlgn="auto">
              <a:spcAft>
                <a:spcPts val="0"/>
              </a:spcAft>
              <a:buFont typeface="Arial" pitchFamily="34" charset="0"/>
              <a:buNone/>
              <a:defRPr/>
            </a:pPr>
            <a:r>
              <a:rPr lang="en-US" dirty="0" smtClean="0">
                <a:solidFill>
                  <a:srgbClr val="002060"/>
                </a:solidFill>
              </a:rPr>
              <a:t>Jane said, “…!”</a:t>
            </a:r>
          </a:p>
          <a:p>
            <a:pPr fontAlgn="auto">
              <a:spcAft>
                <a:spcPts val="0"/>
              </a:spcAft>
              <a:buFont typeface="Arial" pitchFamily="34" charset="0"/>
              <a:buChar char="•"/>
              <a:defRPr/>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457200" y="274638"/>
            <a:ext cx="8229600" cy="796925"/>
          </a:xfrm>
        </p:spPr>
        <p:txBody>
          <a:bodyPr/>
          <a:lstStyle/>
          <a:p>
            <a:r>
              <a:rPr lang="ru-RU" smtClean="0"/>
              <a:t>Чтение</a:t>
            </a:r>
          </a:p>
        </p:txBody>
      </p:sp>
      <p:sp>
        <p:nvSpPr>
          <p:cNvPr id="3" name="Содержимое 2"/>
          <p:cNvSpPr>
            <a:spLocks noGrp="1"/>
          </p:cNvSpPr>
          <p:nvPr>
            <p:ph idx="1"/>
          </p:nvPr>
        </p:nvSpPr>
        <p:spPr>
          <a:xfrm>
            <a:off x="457200" y="1285875"/>
            <a:ext cx="6115050" cy="5072063"/>
          </a:xfrm>
        </p:spPr>
        <p:txBody>
          <a:bodyPr rtlCol="0">
            <a:normAutofit fontScale="92500" lnSpcReduction="20000"/>
          </a:bodyPr>
          <a:lstStyle/>
          <a:p>
            <a:pPr fontAlgn="auto">
              <a:spcAft>
                <a:spcPts val="0"/>
              </a:spcAft>
              <a:buFont typeface="Arial" pitchFamily="34" charset="0"/>
              <a:buNone/>
              <a:defRPr/>
            </a:pPr>
            <a:r>
              <a:rPr lang="ru-RU" i="1" dirty="0" smtClean="0"/>
              <a:t>Критерии достижения планируемого результата</a:t>
            </a:r>
            <a:r>
              <a:rPr lang="ru-RU" dirty="0" smtClean="0"/>
              <a:t>:</a:t>
            </a:r>
            <a:endParaRPr lang="ru-RU" sz="2400" dirty="0" smtClean="0"/>
          </a:p>
          <a:p>
            <a:pPr lvl="1" fontAlgn="auto">
              <a:spcAft>
                <a:spcPts val="0"/>
              </a:spcAft>
              <a:buFont typeface="Wingdings" pitchFamily="2" charset="2"/>
              <a:buChar char="§"/>
              <a:defRPr/>
            </a:pPr>
            <a:r>
              <a:rPr lang="ru-RU" dirty="0" smtClean="0">
                <a:solidFill>
                  <a:srgbClr val="0070C0"/>
                </a:solidFill>
              </a:rPr>
              <a:t>Текст прочитан без ошибок в произношении слов.</a:t>
            </a:r>
            <a:endParaRPr lang="en-US" dirty="0" smtClean="0">
              <a:solidFill>
                <a:srgbClr val="0070C0"/>
              </a:solidFill>
            </a:endParaRPr>
          </a:p>
          <a:p>
            <a:pPr lvl="1" fontAlgn="auto">
              <a:spcAft>
                <a:spcPts val="0"/>
              </a:spcAft>
              <a:buFont typeface="Wingdings" pitchFamily="2" charset="2"/>
              <a:buChar char="§"/>
              <a:defRPr/>
            </a:pPr>
            <a:r>
              <a:rPr lang="ru-RU" dirty="0" smtClean="0">
                <a:solidFill>
                  <a:srgbClr val="0070C0"/>
                </a:solidFill>
              </a:rPr>
              <a:t>Соблюдено правильное ударение в словах и фразах.</a:t>
            </a:r>
            <a:endParaRPr lang="en-US" dirty="0" smtClean="0">
              <a:solidFill>
                <a:srgbClr val="0070C0"/>
              </a:solidFill>
            </a:endParaRPr>
          </a:p>
          <a:p>
            <a:pPr lvl="1" fontAlgn="auto">
              <a:spcAft>
                <a:spcPts val="0"/>
              </a:spcAft>
              <a:buFont typeface="Wingdings" pitchFamily="2" charset="2"/>
              <a:buChar char="§"/>
              <a:defRPr/>
            </a:pPr>
            <a:r>
              <a:rPr lang="ru-RU" dirty="0" smtClean="0">
                <a:solidFill>
                  <a:srgbClr val="0070C0"/>
                </a:solidFill>
              </a:rPr>
              <a:t>Соблюдена интонация, соответствующая коммуникативным типам предложений</a:t>
            </a:r>
            <a:endParaRPr lang="en-US" dirty="0" smtClean="0">
              <a:solidFill>
                <a:srgbClr val="0070C0"/>
              </a:solidFill>
            </a:endParaRPr>
          </a:p>
          <a:p>
            <a:pPr lvl="1" fontAlgn="auto">
              <a:spcAft>
                <a:spcPts val="0"/>
              </a:spcAft>
              <a:buFont typeface="Wingdings" pitchFamily="2" charset="2"/>
              <a:buChar char="§"/>
              <a:defRPr/>
            </a:pPr>
            <a:r>
              <a:rPr lang="ru-RU" dirty="0" smtClean="0">
                <a:solidFill>
                  <a:srgbClr val="0070C0"/>
                </a:solidFill>
              </a:rPr>
              <a:t>Текст прочитан со скоростью, позволяющей осознавать смысл прочитанного.</a:t>
            </a:r>
            <a:endParaRPr lang="en-US" dirty="0" smtClean="0">
              <a:solidFill>
                <a:srgbClr val="0070C0"/>
              </a:solidFill>
            </a:endParaRPr>
          </a:p>
          <a:p>
            <a:pPr lvl="1" fontAlgn="auto">
              <a:spcAft>
                <a:spcPts val="0"/>
              </a:spcAft>
              <a:buFont typeface="Wingdings" pitchFamily="2" charset="2"/>
              <a:buChar char="§"/>
              <a:defRPr/>
            </a:pPr>
            <a:r>
              <a:rPr lang="ru-RU" dirty="0" smtClean="0">
                <a:solidFill>
                  <a:srgbClr val="0070C0"/>
                </a:solidFill>
              </a:rPr>
              <a:t>Выбран верный ответ. </a:t>
            </a:r>
            <a:endParaRPr lang="ru-RU" sz="2400" dirty="0" smtClean="0">
              <a:solidFill>
                <a:srgbClr val="0070C0"/>
              </a:solidFill>
            </a:endParaRPr>
          </a:p>
          <a:p>
            <a:pPr fontAlgn="auto">
              <a:spcAft>
                <a:spcPts val="0"/>
              </a:spcAft>
              <a:buFont typeface="Arial" pitchFamily="34" charset="0"/>
              <a:buChar char="•"/>
              <a:defRPr/>
            </a:pPr>
            <a:endParaRPr lang="ru-RU" dirty="0"/>
          </a:p>
        </p:txBody>
      </p:sp>
      <p:pic>
        <p:nvPicPr>
          <p:cNvPr id="34819" name="Picture 2" descr="C:\Documents and Settings\admin\Рабочий стол\ребенок читает.jpg"/>
          <p:cNvPicPr>
            <a:picLocks noChangeAspect="1" noChangeArrowheads="1"/>
          </p:cNvPicPr>
          <p:nvPr/>
        </p:nvPicPr>
        <p:blipFill>
          <a:blip r:embed="rId2"/>
          <a:srcRect/>
          <a:stretch>
            <a:fillRect/>
          </a:stretch>
        </p:blipFill>
        <p:spPr bwMode="auto">
          <a:xfrm>
            <a:off x="6572250" y="2071688"/>
            <a:ext cx="2300288" cy="42195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a:t>
            </a:r>
            <a:br>
              <a:rPr lang="ru-RU" dirty="0" smtClean="0"/>
            </a:br>
            <a:r>
              <a:rPr lang="ru-RU" dirty="0" smtClean="0"/>
              <a:t> Письмо</a:t>
            </a:r>
            <a:endParaRPr lang="ru-RU" dirty="0"/>
          </a:p>
        </p:txBody>
      </p:sp>
      <p:sp>
        <p:nvSpPr>
          <p:cNvPr id="3" name="Содержимое 2"/>
          <p:cNvSpPr>
            <a:spLocks noGrp="1"/>
          </p:cNvSpPr>
          <p:nvPr>
            <p:ph idx="1"/>
          </p:nvPr>
        </p:nvSpPr>
        <p:spPr>
          <a:xfrm>
            <a:off x="457200" y="1600200"/>
            <a:ext cx="8115300" cy="2757488"/>
          </a:xfrm>
        </p:spPr>
        <p:txBody>
          <a:bodyPr rtlCol="0">
            <a:normAutofit fontScale="85000" lnSpcReduction="20000"/>
          </a:bodyPr>
          <a:lstStyle/>
          <a:p>
            <a:pPr marL="514350" indent="-514350" fontAlgn="auto">
              <a:spcAft>
                <a:spcPts val="0"/>
              </a:spcAft>
              <a:buFont typeface="+mj-lt"/>
              <a:buAutoNum type="arabicPeriod"/>
              <a:defRPr/>
            </a:pPr>
            <a:r>
              <a:rPr lang="ru-RU" dirty="0" smtClean="0"/>
              <a:t>Списывание текста и выписывание из него слов, словосочетаний, простых предложений.</a:t>
            </a:r>
          </a:p>
          <a:p>
            <a:pPr marL="514350" indent="-514350" fontAlgn="auto">
              <a:spcAft>
                <a:spcPts val="0"/>
              </a:spcAft>
              <a:buFont typeface="Arial" pitchFamily="34" charset="0"/>
              <a:buNone/>
              <a:defRPr/>
            </a:pPr>
            <a:r>
              <a:rPr lang="ru-RU" dirty="0" smtClean="0"/>
              <a:t>2.   Написание по образцу краткого письма зарубежному другу.</a:t>
            </a:r>
          </a:p>
          <a:p>
            <a:pPr marL="514350" indent="-514350" fontAlgn="auto">
              <a:spcAft>
                <a:spcPts val="0"/>
              </a:spcAft>
              <a:buFont typeface="+mj-lt"/>
              <a:buAutoNum type="arabicPeriod" startAt="3"/>
              <a:defRPr/>
            </a:pPr>
            <a:r>
              <a:rPr lang="ru-RU" dirty="0" smtClean="0"/>
              <a:t>Написание поздравительной открытки с Новым годом, Рождеством, днём рождения (с опорой на образец).</a:t>
            </a:r>
          </a:p>
          <a:p>
            <a:pPr fontAlgn="auto">
              <a:spcAft>
                <a:spcPts val="0"/>
              </a:spcAft>
              <a:buFont typeface="Arial" pitchFamily="34" charset="0"/>
              <a:buChar char="•"/>
              <a:defRPr/>
            </a:pPr>
            <a:endParaRPr lang="ru-RU" dirty="0"/>
          </a:p>
        </p:txBody>
      </p:sp>
      <p:pic>
        <p:nvPicPr>
          <p:cNvPr id="35843" name="Picture 3" descr="C:\Documents and Settings\admin\Рабочий стол\Копия еще письмо.jpg"/>
          <p:cNvPicPr>
            <a:picLocks noChangeAspect="1" noChangeArrowheads="1"/>
          </p:cNvPicPr>
          <p:nvPr/>
        </p:nvPicPr>
        <p:blipFill>
          <a:blip r:embed="rId2"/>
          <a:srcRect/>
          <a:stretch>
            <a:fillRect/>
          </a:stretch>
        </p:blipFill>
        <p:spPr bwMode="auto">
          <a:xfrm>
            <a:off x="2357438" y="4286250"/>
            <a:ext cx="4948237" cy="22145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75"/>
          </a:xfrm>
        </p:spPr>
        <p:txBody>
          <a:bodyPr rtlCol="0">
            <a:normAutofit fontScale="90000"/>
          </a:bodyPr>
          <a:lstStyle/>
          <a:p>
            <a:pPr fontAlgn="auto">
              <a:spcAft>
                <a:spcPts val="0"/>
              </a:spcAft>
              <a:defRPr/>
            </a:pPr>
            <a:r>
              <a:rPr lang="ru-RU" dirty="0" smtClean="0"/>
              <a:t>письмо</a:t>
            </a:r>
            <a:endParaRPr lang="ru-RU" dirty="0"/>
          </a:p>
        </p:txBody>
      </p:sp>
      <p:sp>
        <p:nvSpPr>
          <p:cNvPr id="3" name="Содержимое 2"/>
          <p:cNvSpPr>
            <a:spLocks noGrp="1"/>
          </p:cNvSpPr>
          <p:nvPr>
            <p:ph idx="1"/>
          </p:nvPr>
        </p:nvSpPr>
        <p:spPr>
          <a:xfrm>
            <a:off x="457200" y="928688"/>
            <a:ext cx="6543675" cy="5197475"/>
          </a:xfrm>
        </p:spPr>
        <p:txBody>
          <a:bodyPr rtlCol="0">
            <a:normAutofit fontScale="77500" lnSpcReduction="2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dirty="0" smtClean="0">
                <a:solidFill>
                  <a:srgbClr val="C00000"/>
                </a:solidFill>
              </a:rPr>
              <a:t>:</a:t>
            </a:r>
          </a:p>
          <a:p>
            <a:pPr algn="ctr" fontAlgn="auto">
              <a:spcAft>
                <a:spcPts val="0"/>
              </a:spcAft>
              <a:buFont typeface="Arial" pitchFamily="34" charset="0"/>
              <a:buNone/>
              <a:defRPr/>
            </a:pPr>
            <a:r>
              <a:rPr lang="ru-RU" i="1" dirty="0" smtClean="0">
                <a:solidFill>
                  <a:srgbClr val="0070C0"/>
                </a:solidFill>
              </a:rPr>
              <a:t>Прочти письмо, полученное от друга по переписке, и напиши ответ, дополнив незаконченные предложения.</a:t>
            </a:r>
          </a:p>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dirty="0" smtClean="0">
                <a:solidFill>
                  <a:srgbClr val="C00000"/>
                </a:solidFill>
              </a:rPr>
              <a:t>:</a:t>
            </a:r>
          </a:p>
          <a:p>
            <a:pPr algn="ctr" fontAlgn="auto">
              <a:spcAft>
                <a:spcPts val="0"/>
              </a:spcAft>
              <a:buFont typeface="Arial" pitchFamily="34" charset="0"/>
              <a:buNone/>
              <a:defRPr/>
            </a:pPr>
            <a:r>
              <a:rPr lang="ru-RU" i="1" dirty="0" smtClean="0">
                <a:solidFill>
                  <a:srgbClr val="0070C0"/>
                </a:solidFill>
              </a:rPr>
              <a:t>Выпиши из текста предложения, которые доказывают, что Рекс – умный пёс.</a:t>
            </a:r>
            <a:endParaRPr lang="en-US" i="1" dirty="0" smtClean="0">
              <a:solidFill>
                <a:srgbClr val="0070C0"/>
              </a:solidFill>
            </a:endParaRPr>
          </a:p>
          <a:p>
            <a:pPr marL="182563" indent="350838" fontAlgn="auto">
              <a:spcAft>
                <a:spcPts val="0"/>
              </a:spcAft>
              <a:buFont typeface="Arial" pitchFamily="34" charset="0"/>
              <a:buNone/>
              <a:defRPr/>
            </a:pPr>
            <a:r>
              <a:rPr lang="en-US" dirty="0" smtClean="0"/>
              <a:t>I am Jim Broun. My sister’s name is Jill. She is seven. We have got a brave and kind dog. He is black. His tail is short. His name id Rex. </a:t>
            </a:r>
          </a:p>
          <a:p>
            <a:pPr marL="182563" indent="350838" fontAlgn="auto">
              <a:spcAft>
                <a:spcPts val="0"/>
              </a:spcAft>
              <a:buFont typeface="Arial" pitchFamily="34" charset="0"/>
              <a:buNone/>
              <a:defRPr/>
            </a:pPr>
            <a:r>
              <a:rPr lang="en-US" dirty="0" smtClean="0"/>
              <a:t>Rex and I like to play hide-and-seek in the park. Rex is smart. In the morning Jill and Rex go to school together. Rex takes Jill’s bag to school. He can also count and dance.</a:t>
            </a:r>
          </a:p>
          <a:p>
            <a:pPr marL="182563" indent="350838" fontAlgn="auto">
              <a:spcAft>
                <a:spcPts val="0"/>
              </a:spcAft>
              <a:buFont typeface="Arial" pitchFamily="34" charset="0"/>
              <a:buNone/>
              <a:defRPr/>
            </a:pPr>
            <a:r>
              <a:rPr lang="en-US" dirty="0" smtClean="0"/>
              <a:t>Would you like to see Rex?</a:t>
            </a:r>
            <a:endParaRPr lang="ru-RU" dirty="0" smtClean="0"/>
          </a:p>
          <a:p>
            <a:pPr fontAlgn="auto">
              <a:spcAft>
                <a:spcPts val="0"/>
              </a:spcAft>
              <a:buFont typeface="Arial" pitchFamily="34" charset="0"/>
              <a:buChar char="•"/>
              <a:defRPr/>
            </a:pPr>
            <a:endParaRPr lang="ru-RU" dirty="0"/>
          </a:p>
        </p:txBody>
      </p:sp>
      <p:pic>
        <p:nvPicPr>
          <p:cNvPr id="36867" name="Picture 2" descr="C:\Documents and Settings\admin\Рабочий стол\письмо.jpg"/>
          <p:cNvPicPr>
            <a:picLocks noChangeAspect="1" noChangeArrowheads="1"/>
          </p:cNvPicPr>
          <p:nvPr/>
        </p:nvPicPr>
        <p:blipFill>
          <a:blip r:embed="rId2"/>
          <a:srcRect/>
          <a:stretch>
            <a:fillRect/>
          </a:stretch>
        </p:blipFill>
        <p:spPr bwMode="auto">
          <a:xfrm>
            <a:off x="7215188" y="785813"/>
            <a:ext cx="1785937" cy="53578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a:xfrm>
            <a:off x="457200" y="1600200"/>
            <a:ext cx="7186613" cy="4525963"/>
          </a:xfrm>
        </p:spPr>
        <p:txBody>
          <a:bodyPr rtlCol="0">
            <a:normAutofit fontScale="85000" lnSpcReduction="1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dirty="0" smtClean="0">
                <a:solidFill>
                  <a:srgbClr val="C00000"/>
                </a:solidFill>
              </a:rPr>
              <a:t>:</a:t>
            </a:r>
            <a:endParaRPr lang="en-US" dirty="0" smtClean="0">
              <a:solidFill>
                <a:srgbClr val="C00000"/>
              </a:solidFill>
            </a:endParaRPr>
          </a:p>
          <a:p>
            <a:pPr algn="ctr" fontAlgn="auto">
              <a:spcAft>
                <a:spcPts val="0"/>
              </a:spcAft>
              <a:buFont typeface="Arial" pitchFamily="34" charset="0"/>
              <a:buNone/>
              <a:defRPr/>
            </a:pPr>
            <a:r>
              <a:rPr lang="ru-RU" i="1" dirty="0" smtClean="0">
                <a:solidFill>
                  <a:srgbClr val="0070C0"/>
                </a:solidFill>
              </a:rPr>
              <a:t>Напиши письмо зарубежному другу.</a:t>
            </a:r>
            <a:endParaRPr lang="ru-RU" dirty="0" smtClean="0">
              <a:solidFill>
                <a:srgbClr val="0070C0"/>
              </a:solidFill>
            </a:endParaRPr>
          </a:p>
          <a:p>
            <a:pPr fontAlgn="auto">
              <a:spcAft>
                <a:spcPts val="0"/>
              </a:spcAft>
              <a:buFont typeface="Arial" pitchFamily="34" charset="0"/>
              <a:buNone/>
              <a:defRPr/>
            </a:pPr>
            <a:r>
              <a:rPr lang="ru-RU" i="1" dirty="0" smtClean="0"/>
              <a:t>    </a:t>
            </a:r>
            <a:r>
              <a:rPr lang="en-US" i="1" dirty="0" smtClean="0"/>
              <a:t>Dear________________________________</a:t>
            </a:r>
          </a:p>
          <a:p>
            <a:pPr fontAlgn="auto">
              <a:spcAft>
                <a:spcPts val="0"/>
              </a:spcAft>
              <a:buFont typeface="Arial" pitchFamily="34" charset="0"/>
              <a:buNone/>
              <a:defRPr/>
            </a:pPr>
            <a:r>
              <a:rPr lang="en-US" i="1" dirty="0" smtClean="0"/>
              <a:t>    Thank you for your letter.</a:t>
            </a:r>
          </a:p>
          <a:p>
            <a:pPr fontAlgn="auto">
              <a:spcAft>
                <a:spcPts val="0"/>
              </a:spcAft>
              <a:buFont typeface="Arial" pitchFamily="34" charset="0"/>
              <a:buNone/>
              <a:defRPr/>
            </a:pPr>
            <a:r>
              <a:rPr lang="en-US" i="1" dirty="0" smtClean="0"/>
              <a:t>     My name is__________________________</a:t>
            </a:r>
          </a:p>
          <a:p>
            <a:pPr fontAlgn="auto">
              <a:spcAft>
                <a:spcPts val="0"/>
              </a:spcAft>
              <a:buFont typeface="Arial" pitchFamily="34" charset="0"/>
              <a:buNone/>
              <a:defRPr/>
            </a:pPr>
            <a:r>
              <a:rPr lang="en-US" i="1" dirty="0" smtClean="0"/>
              <a:t>     I am from____________________________</a:t>
            </a:r>
          </a:p>
          <a:p>
            <a:pPr fontAlgn="auto">
              <a:spcAft>
                <a:spcPts val="0"/>
              </a:spcAft>
              <a:buFont typeface="Arial" pitchFamily="34" charset="0"/>
              <a:buNone/>
              <a:defRPr/>
            </a:pPr>
            <a:r>
              <a:rPr lang="en-US" i="1" dirty="0" smtClean="0"/>
              <a:t>     My birthday is_________________________</a:t>
            </a:r>
          </a:p>
          <a:p>
            <a:pPr fontAlgn="auto">
              <a:spcAft>
                <a:spcPts val="0"/>
              </a:spcAft>
              <a:buFont typeface="Arial" pitchFamily="34" charset="0"/>
              <a:buNone/>
              <a:defRPr/>
            </a:pPr>
            <a:r>
              <a:rPr lang="en-US" i="1" dirty="0" smtClean="0"/>
              <a:t>     Best wishes,     ____________________</a:t>
            </a:r>
          </a:p>
          <a:p>
            <a:pPr fontAlgn="auto">
              <a:spcAft>
                <a:spcPts val="0"/>
              </a:spcAft>
              <a:buFont typeface="Arial" pitchFamily="34" charset="0"/>
              <a:buNone/>
              <a:defRPr/>
            </a:pPr>
            <a:endParaRPr lang="ru-RU" dirty="0" smtClean="0"/>
          </a:p>
          <a:p>
            <a:pPr fontAlgn="auto">
              <a:spcAft>
                <a:spcPts val="0"/>
              </a:spcAft>
              <a:buFont typeface="Arial" pitchFamily="34" charset="0"/>
              <a:buChar char="•"/>
              <a:defRPr/>
            </a:pPr>
            <a:endParaRPr lang="ru-RU" dirty="0"/>
          </a:p>
        </p:txBody>
      </p:sp>
      <p:pic>
        <p:nvPicPr>
          <p:cNvPr id="37891" name="Picture 2" descr="C:\Documents and Settings\admin\Рабочий стол\письмецо.jpg"/>
          <p:cNvPicPr>
            <a:picLocks noChangeAspect="1" noChangeArrowheads="1"/>
          </p:cNvPicPr>
          <p:nvPr/>
        </p:nvPicPr>
        <p:blipFill>
          <a:blip r:embed="rId2"/>
          <a:srcRect/>
          <a:stretch>
            <a:fillRect/>
          </a:stretch>
        </p:blipFill>
        <p:spPr bwMode="auto">
          <a:xfrm>
            <a:off x="5572125" y="3357563"/>
            <a:ext cx="3214688" cy="30861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a:xfrm>
            <a:off x="457200" y="1600200"/>
            <a:ext cx="6543675" cy="4525963"/>
          </a:xfrm>
        </p:spPr>
        <p:txBody>
          <a:bodyPr rtlCol="0">
            <a:normAutofit lnSpcReduction="1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u="sng" dirty="0" smtClean="0">
                <a:solidFill>
                  <a:srgbClr val="C00000"/>
                </a:solidFill>
              </a:rPr>
              <a:t>п</a:t>
            </a:r>
            <a:r>
              <a:rPr lang="ru-RU" dirty="0" smtClean="0">
                <a:solidFill>
                  <a:srgbClr val="C00000"/>
                </a:solidFill>
              </a:rPr>
              <a:t>овышенный уровень</a:t>
            </a:r>
            <a:r>
              <a:rPr lang="en-US" dirty="0" smtClean="0">
                <a:solidFill>
                  <a:srgbClr val="C00000"/>
                </a:solidFill>
              </a:rPr>
              <a:t>)</a:t>
            </a:r>
            <a:r>
              <a:rPr lang="ru-RU" dirty="0" smtClean="0">
                <a:solidFill>
                  <a:srgbClr val="C00000"/>
                </a:solidFill>
              </a:rPr>
              <a:t>:</a:t>
            </a:r>
            <a:endParaRPr lang="en-US" dirty="0" smtClean="0">
              <a:solidFill>
                <a:srgbClr val="C00000"/>
              </a:solidFill>
            </a:endParaRPr>
          </a:p>
          <a:p>
            <a:pPr fontAlgn="auto">
              <a:spcAft>
                <a:spcPts val="0"/>
              </a:spcAft>
              <a:buFont typeface="Arial" pitchFamily="34" charset="0"/>
              <a:buChar char="•"/>
              <a:defRPr/>
            </a:pPr>
            <a:endParaRPr lang="ru-RU" i="1" dirty="0" smtClean="0"/>
          </a:p>
          <a:p>
            <a:pPr fontAlgn="auto">
              <a:spcAft>
                <a:spcPts val="0"/>
              </a:spcAft>
              <a:buFont typeface="Arial" pitchFamily="34" charset="0"/>
              <a:buNone/>
              <a:defRPr/>
            </a:pPr>
            <a:r>
              <a:rPr lang="ru-RU" i="1" dirty="0" smtClean="0">
                <a:solidFill>
                  <a:srgbClr val="0070C0"/>
                </a:solidFill>
              </a:rPr>
              <a:t>    </a:t>
            </a:r>
            <a:r>
              <a:rPr lang="ru-RU" dirty="0" smtClean="0">
                <a:solidFill>
                  <a:srgbClr val="0070C0"/>
                </a:solidFill>
              </a:rPr>
              <a:t>Прочти письмо, полученное от друга по переписке. Напиши ему письмо. Расскажи о себе и ответь на три его вопроса (</a:t>
            </a:r>
            <a:r>
              <a:rPr lang="en-US" dirty="0" smtClean="0">
                <a:solidFill>
                  <a:srgbClr val="0070C0"/>
                </a:solidFill>
              </a:rPr>
              <a:t>Have you got any pets? What do you like to do? What is your favorite subject?)</a:t>
            </a:r>
            <a:endParaRPr lang="ru-RU" i="1" dirty="0" smtClean="0">
              <a:solidFill>
                <a:srgbClr val="0070C0"/>
              </a:solidFill>
            </a:endParaRPr>
          </a:p>
          <a:p>
            <a:pPr fontAlgn="auto">
              <a:spcAft>
                <a:spcPts val="0"/>
              </a:spcAft>
              <a:buFont typeface="Arial" pitchFamily="34" charset="0"/>
              <a:buChar char="•"/>
              <a:defRPr/>
            </a:pPr>
            <a:endParaRPr lang="ru-RU" dirty="0"/>
          </a:p>
        </p:txBody>
      </p:sp>
      <p:pic>
        <p:nvPicPr>
          <p:cNvPr id="38915" name="Picture 2" descr="C:\Documents and Settings\admin\Рабочий стол\эписьмо.jpg"/>
          <p:cNvPicPr>
            <a:picLocks noChangeAspect="1" noChangeArrowheads="1"/>
          </p:cNvPicPr>
          <p:nvPr/>
        </p:nvPicPr>
        <p:blipFill>
          <a:blip r:embed="rId2"/>
          <a:srcRect/>
          <a:stretch>
            <a:fillRect/>
          </a:stretch>
        </p:blipFill>
        <p:spPr bwMode="auto">
          <a:xfrm>
            <a:off x="6929438" y="4143375"/>
            <a:ext cx="1857375" cy="23574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457200" y="274638"/>
            <a:ext cx="8229600" cy="796925"/>
          </a:xfrm>
        </p:spPr>
        <p:txBody>
          <a:bodyPr/>
          <a:lstStyle/>
          <a:p>
            <a:r>
              <a:rPr lang="ru-RU" smtClean="0"/>
              <a:t>письмо</a:t>
            </a:r>
          </a:p>
        </p:txBody>
      </p:sp>
      <p:sp>
        <p:nvSpPr>
          <p:cNvPr id="39938" name="Содержимое 2"/>
          <p:cNvSpPr>
            <a:spLocks noGrp="1"/>
          </p:cNvSpPr>
          <p:nvPr>
            <p:ph idx="1"/>
          </p:nvPr>
        </p:nvSpPr>
        <p:spPr>
          <a:xfrm>
            <a:off x="457200" y="1071563"/>
            <a:ext cx="6543675" cy="5054600"/>
          </a:xfrm>
        </p:spPr>
        <p:txBody>
          <a:bodyPr/>
          <a:lstStyle/>
          <a:p>
            <a:pPr algn="ctr">
              <a:buFont typeface="Arial" charset="0"/>
              <a:buNone/>
            </a:pPr>
            <a:r>
              <a:rPr lang="ru-RU" sz="2400" i="1" smtClean="0">
                <a:solidFill>
                  <a:srgbClr val="0070C0"/>
                </a:solidFill>
              </a:rPr>
              <a:t>Критерии достижения планируемого результата</a:t>
            </a:r>
            <a:r>
              <a:rPr lang="ru-RU" sz="2400" smtClean="0">
                <a:solidFill>
                  <a:srgbClr val="0070C0"/>
                </a:solidFill>
              </a:rPr>
              <a:t>:</a:t>
            </a:r>
          </a:p>
          <a:p>
            <a:pPr marL="715963" lvl="2" indent="-274638">
              <a:buFont typeface="Wingdings" pitchFamily="2" charset="2"/>
              <a:buChar char="§"/>
            </a:pPr>
            <a:r>
              <a:rPr lang="ru-RU" smtClean="0"/>
              <a:t>Поставленная коммуникативная задача решена: написано письмо зарубежному другу.</a:t>
            </a:r>
          </a:p>
          <a:p>
            <a:pPr marL="715963" lvl="2" indent="-274638">
              <a:buFont typeface="Wingdings" pitchFamily="2" charset="2"/>
              <a:buChar char="§"/>
            </a:pPr>
            <a:r>
              <a:rPr lang="ru-RU" smtClean="0"/>
              <a:t>Письмо оформлено в соответствии с нормами письменного этикета, принятого в англоязычных странах.</a:t>
            </a:r>
          </a:p>
          <a:p>
            <a:pPr marL="715963" lvl="2" indent="-274638">
              <a:buFont typeface="Wingdings" pitchFamily="2" charset="2"/>
              <a:buChar char="§"/>
            </a:pPr>
            <a:r>
              <a:rPr lang="ru-RU" smtClean="0"/>
              <a:t>Допущено не более 3 языковых ошибок, не затрудняющих понимание текста.</a:t>
            </a:r>
          </a:p>
          <a:p>
            <a:pPr>
              <a:buFont typeface="Arial" charset="0"/>
              <a:buNone/>
            </a:pPr>
            <a:r>
              <a:rPr lang="ru-RU" sz="2400" smtClean="0"/>
              <a:t> </a:t>
            </a:r>
          </a:p>
          <a:p>
            <a:pPr lvl="1">
              <a:buFont typeface="Wingdings" pitchFamily="2" charset="2"/>
              <a:buChar char="§"/>
            </a:pPr>
            <a:r>
              <a:rPr lang="ru-RU" sz="2400" smtClean="0"/>
              <a:t>. </a:t>
            </a:r>
          </a:p>
          <a:p>
            <a:endParaRPr lang="ru-RU" smtClean="0"/>
          </a:p>
        </p:txBody>
      </p:sp>
      <p:pic>
        <p:nvPicPr>
          <p:cNvPr id="39939" name="Picture 2" descr="C:\Documents and Settings\admin\Рабочий стол\письмо друга.jpg"/>
          <p:cNvPicPr>
            <a:picLocks noChangeAspect="1" noChangeArrowheads="1"/>
          </p:cNvPicPr>
          <p:nvPr/>
        </p:nvPicPr>
        <p:blipFill>
          <a:blip r:embed="rId2"/>
          <a:srcRect/>
          <a:stretch>
            <a:fillRect/>
          </a:stretch>
        </p:blipFill>
        <p:spPr bwMode="auto">
          <a:xfrm>
            <a:off x="7072313" y="1071563"/>
            <a:ext cx="1804987" cy="49244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r>
              <a:rPr lang="ru-RU" smtClean="0"/>
              <a:t>Языковые средства</a:t>
            </a:r>
          </a:p>
        </p:txBody>
      </p:sp>
      <p:sp>
        <p:nvSpPr>
          <p:cNvPr id="3" name="Содержимое 2"/>
          <p:cNvSpPr>
            <a:spLocks noGrp="1"/>
          </p:cNvSpPr>
          <p:nvPr>
            <p:ph idx="1"/>
          </p:nvPr>
        </p:nvSpPr>
        <p:spPr>
          <a:xfrm>
            <a:off x="457200" y="1600200"/>
            <a:ext cx="8229600" cy="2828925"/>
          </a:xfrm>
        </p:spPr>
        <p:txBody>
          <a:bodyPr rtlCol="0">
            <a:normAutofit/>
          </a:bodyPr>
          <a:lstStyle/>
          <a:p>
            <a:pPr algn="ctr" fontAlgn="auto">
              <a:spcAft>
                <a:spcPts val="0"/>
              </a:spcAft>
              <a:buFont typeface="Wingdings" pitchFamily="2" charset="2"/>
              <a:buChar char="Ø"/>
              <a:defRPr/>
            </a:pPr>
            <a:r>
              <a:rPr lang="ru-RU" dirty="0" smtClean="0">
                <a:solidFill>
                  <a:schemeClr val="tx1">
                    <a:lumMod val="95000"/>
                    <a:lumOff val="5000"/>
                  </a:schemeClr>
                </a:solidFill>
              </a:rPr>
              <a:t>Графика, каллиграфия, орфография</a:t>
            </a:r>
          </a:p>
          <a:p>
            <a:pPr algn="ctr" fontAlgn="auto">
              <a:spcAft>
                <a:spcPts val="0"/>
              </a:spcAft>
              <a:buFont typeface="Wingdings" pitchFamily="2" charset="2"/>
              <a:buChar char="Ø"/>
              <a:defRPr/>
            </a:pPr>
            <a:r>
              <a:rPr lang="ru-RU" dirty="0" smtClean="0">
                <a:solidFill>
                  <a:schemeClr val="tx1">
                    <a:lumMod val="95000"/>
                    <a:lumOff val="5000"/>
                  </a:schemeClr>
                </a:solidFill>
              </a:rPr>
              <a:t>Фонетическая сторона речи</a:t>
            </a:r>
          </a:p>
          <a:p>
            <a:pPr algn="ctr" fontAlgn="auto">
              <a:spcAft>
                <a:spcPts val="0"/>
              </a:spcAft>
              <a:buFont typeface="Wingdings" pitchFamily="2" charset="2"/>
              <a:buChar char="Ø"/>
              <a:defRPr/>
            </a:pPr>
            <a:r>
              <a:rPr lang="ru-RU" dirty="0" smtClean="0">
                <a:solidFill>
                  <a:schemeClr val="tx1">
                    <a:lumMod val="95000"/>
                    <a:lumOff val="5000"/>
                  </a:schemeClr>
                </a:solidFill>
              </a:rPr>
              <a:t>Лексическая сторона речи</a:t>
            </a:r>
          </a:p>
          <a:p>
            <a:pPr algn="ctr" fontAlgn="auto">
              <a:spcAft>
                <a:spcPts val="0"/>
              </a:spcAft>
              <a:buFont typeface="Wingdings" pitchFamily="2" charset="2"/>
              <a:buChar char="Ø"/>
              <a:defRPr/>
            </a:pPr>
            <a:r>
              <a:rPr lang="ru-RU" dirty="0" smtClean="0">
                <a:solidFill>
                  <a:schemeClr val="tx1">
                    <a:lumMod val="95000"/>
                    <a:lumOff val="5000"/>
                  </a:schemeClr>
                </a:solidFill>
              </a:rPr>
              <a:t>Грамматическая сторона речи</a:t>
            </a:r>
          </a:p>
          <a:p>
            <a:pPr fontAlgn="auto">
              <a:spcAft>
                <a:spcPts val="0"/>
              </a:spcAft>
              <a:buFont typeface="Arial" pitchFamily="34" charset="0"/>
              <a:buChar char="•"/>
              <a:defRPr/>
            </a:pPr>
            <a:endParaRPr lang="ru-RU" dirty="0"/>
          </a:p>
        </p:txBody>
      </p:sp>
      <p:pic>
        <p:nvPicPr>
          <p:cNvPr id="40963" name="Picture 2" descr="C:\Documents and Settings\admin\Рабочий стол\каллиграфия.jpg"/>
          <p:cNvPicPr>
            <a:picLocks noChangeAspect="1" noChangeArrowheads="1"/>
          </p:cNvPicPr>
          <p:nvPr/>
        </p:nvPicPr>
        <p:blipFill>
          <a:blip r:embed="rId2"/>
          <a:srcRect/>
          <a:stretch>
            <a:fillRect/>
          </a:stretch>
        </p:blipFill>
        <p:spPr bwMode="auto">
          <a:xfrm>
            <a:off x="1714500" y="3929063"/>
            <a:ext cx="5715000" cy="25003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Графика, каллиграфия, орфография</a:t>
            </a:r>
            <a:endParaRPr lang="ru-RU" dirty="0"/>
          </a:p>
        </p:txBody>
      </p:sp>
      <p:sp>
        <p:nvSpPr>
          <p:cNvPr id="3" name="Содержимое 2"/>
          <p:cNvSpPr>
            <a:spLocks noGrp="1"/>
          </p:cNvSpPr>
          <p:nvPr>
            <p:ph idx="1"/>
          </p:nvPr>
        </p:nvSpPr>
        <p:spPr/>
        <p:txBody>
          <a:bodyPr rtlCol="0">
            <a:normAutofit fontScale="85000" lnSpcReduction="10000"/>
          </a:bodyPr>
          <a:lstStyle/>
          <a:p>
            <a:pPr marL="514350" indent="-514350" fontAlgn="auto">
              <a:spcAft>
                <a:spcPts val="0"/>
              </a:spcAft>
              <a:buFont typeface="+mj-lt"/>
              <a:buAutoNum type="arabicPeriod"/>
              <a:defRPr/>
            </a:pPr>
            <a:r>
              <a:rPr lang="ru-RU" dirty="0" smtClean="0">
                <a:solidFill>
                  <a:srgbClr val="C00000"/>
                </a:solidFill>
              </a:rPr>
              <a:t>Умение пользоваться английским алфавитом, знание последовательности букв в нем, работа со словарем.</a:t>
            </a:r>
          </a:p>
          <a:p>
            <a:pPr marL="514350" indent="-514350" fontAlgn="auto">
              <a:spcAft>
                <a:spcPts val="0"/>
              </a:spcAft>
              <a:buFont typeface="+mj-lt"/>
              <a:buAutoNum type="arabicPeriod"/>
              <a:defRPr/>
            </a:pPr>
            <a:r>
              <a:rPr lang="ru-RU" dirty="0" smtClean="0">
                <a:solidFill>
                  <a:srgbClr val="C00000"/>
                </a:solidFill>
              </a:rPr>
              <a:t>Воспроизведение графически и каллиграфически корректно все буквы английского алфавита (</a:t>
            </a:r>
            <a:r>
              <a:rPr lang="ru-RU" dirty="0" err="1" smtClean="0">
                <a:solidFill>
                  <a:srgbClr val="C00000"/>
                </a:solidFill>
              </a:rPr>
              <a:t>полупечатное</a:t>
            </a:r>
            <a:r>
              <a:rPr lang="ru-RU" dirty="0" smtClean="0">
                <a:solidFill>
                  <a:srgbClr val="C00000"/>
                </a:solidFill>
              </a:rPr>
              <a:t> написание букв, буквосочетаний, слов</a:t>
            </a:r>
          </a:p>
          <a:p>
            <a:pPr marL="514350" indent="-514350" fontAlgn="auto">
              <a:spcAft>
                <a:spcPts val="0"/>
              </a:spcAft>
              <a:buFont typeface="+mj-lt"/>
              <a:buAutoNum type="arabicPeriod" startAt="3"/>
              <a:defRPr/>
            </a:pPr>
            <a:r>
              <a:rPr lang="ru-RU" dirty="0" smtClean="0">
                <a:solidFill>
                  <a:srgbClr val="C00000"/>
                </a:solidFill>
              </a:rPr>
              <a:t>Применение основного правила чтения и орфографии, чтение и написание изученных слов английского языка.</a:t>
            </a:r>
          </a:p>
          <a:p>
            <a:pPr marL="514350" indent="-514350" fontAlgn="auto">
              <a:spcAft>
                <a:spcPts val="0"/>
              </a:spcAft>
              <a:buFont typeface="+mj-lt"/>
              <a:buAutoNum type="arabicPeriod" startAt="3"/>
              <a:defRPr/>
            </a:pPr>
            <a:r>
              <a:rPr lang="ru-RU" dirty="0" smtClean="0">
                <a:solidFill>
                  <a:srgbClr val="C00000"/>
                </a:solidFill>
              </a:rPr>
              <a:t>Умение отличать буквы от знаков транскрипции.</a:t>
            </a:r>
          </a:p>
          <a:p>
            <a:pPr marL="514350" indent="-514350" fontAlgn="auto">
              <a:spcAft>
                <a:spcPts val="0"/>
              </a:spcAft>
              <a:buFont typeface="+mj-lt"/>
              <a:buAutoNum type="arabicPeriod"/>
              <a:defRPr/>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Планируемые предметные результаты по иностранному языку представлены разделами</a:t>
            </a:r>
            <a:endParaRPr lang="ru-RU" dirty="0"/>
          </a:p>
        </p:txBody>
      </p:sp>
      <p:sp>
        <p:nvSpPr>
          <p:cNvPr id="15362" name="Содержимое 2"/>
          <p:cNvSpPr>
            <a:spLocks noGrp="1"/>
          </p:cNvSpPr>
          <p:nvPr>
            <p:ph idx="1"/>
          </p:nvPr>
        </p:nvSpPr>
        <p:spPr>
          <a:xfrm>
            <a:off x="357188" y="1857375"/>
            <a:ext cx="6572250" cy="4714875"/>
          </a:xfrm>
        </p:spPr>
        <p:txBody>
          <a:bodyPr/>
          <a:lstStyle/>
          <a:p>
            <a:pPr>
              <a:buFont typeface="Arial" charset="0"/>
              <a:buNone/>
            </a:pPr>
            <a:r>
              <a:rPr lang="ru-RU" sz="2400" smtClean="0">
                <a:solidFill>
                  <a:srgbClr val="C00000"/>
                </a:solidFill>
              </a:rPr>
              <a:t>Коммуникативные умения</a:t>
            </a:r>
          </a:p>
          <a:p>
            <a:r>
              <a:rPr lang="ru-RU" sz="2400" smtClean="0"/>
              <a:t>Аудирование</a:t>
            </a:r>
          </a:p>
          <a:p>
            <a:r>
              <a:rPr lang="ru-RU" sz="2400" smtClean="0"/>
              <a:t>Говорение(диалог.речь и монолог.речь)</a:t>
            </a:r>
          </a:p>
          <a:p>
            <a:r>
              <a:rPr lang="ru-RU" sz="2400" smtClean="0"/>
              <a:t>Чтение</a:t>
            </a:r>
          </a:p>
          <a:p>
            <a:r>
              <a:rPr lang="ru-RU" sz="2400" smtClean="0"/>
              <a:t>Письменная речь</a:t>
            </a:r>
          </a:p>
          <a:p>
            <a:pPr>
              <a:buFont typeface="Arial" charset="0"/>
              <a:buNone/>
            </a:pPr>
            <a:r>
              <a:rPr lang="ru-RU" sz="2400" smtClean="0">
                <a:solidFill>
                  <a:srgbClr val="C00000"/>
                </a:solidFill>
              </a:rPr>
              <a:t>Языковые средства и навыки оперирования ими</a:t>
            </a:r>
          </a:p>
          <a:p>
            <a:r>
              <a:rPr lang="ru-RU" sz="2400" smtClean="0"/>
              <a:t>Фонетика</a:t>
            </a:r>
          </a:p>
          <a:p>
            <a:r>
              <a:rPr lang="ru-RU" sz="2400" smtClean="0"/>
              <a:t>Орфография</a:t>
            </a:r>
          </a:p>
          <a:p>
            <a:r>
              <a:rPr lang="ru-RU" sz="2400" smtClean="0"/>
              <a:t>Лексика</a:t>
            </a:r>
          </a:p>
          <a:p>
            <a:r>
              <a:rPr lang="ru-RU" sz="2400" smtClean="0"/>
              <a:t>Грамматика</a:t>
            </a:r>
          </a:p>
          <a:p>
            <a:endParaRPr lang="ru-RU" sz="2400" smtClean="0"/>
          </a:p>
          <a:p>
            <a:pPr>
              <a:buFont typeface="Arial" charset="0"/>
              <a:buNone/>
            </a:pPr>
            <a:endParaRPr lang="ru-RU" smtClean="0"/>
          </a:p>
        </p:txBody>
      </p:sp>
      <p:pic>
        <p:nvPicPr>
          <p:cNvPr id="15363" name="Picture 2" descr="C:\Documents and Settings\admin\Рабочий стол\англ.jpg"/>
          <p:cNvPicPr>
            <a:picLocks noChangeAspect="1" noChangeArrowheads="1"/>
          </p:cNvPicPr>
          <p:nvPr/>
        </p:nvPicPr>
        <p:blipFill>
          <a:blip r:embed="rId2"/>
          <a:srcRect/>
          <a:stretch>
            <a:fillRect/>
          </a:stretch>
        </p:blipFill>
        <p:spPr bwMode="auto">
          <a:xfrm>
            <a:off x="5072063" y="4643438"/>
            <a:ext cx="3919537" cy="207168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p:txBody>
          <a:bodyPr/>
          <a:lstStyle/>
          <a:p>
            <a:r>
              <a:rPr lang="ru-RU" smtClean="0"/>
              <a:t>Фонетическая сторона речи</a:t>
            </a:r>
          </a:p>
        </p:txBody>
      </p:sp>
      <p:sp>
        <p:nvSpPr>
          <p:cNvPr id="3" name="Содержимое 2"/>
          <p:cNvSpPr>
            <a:spLocks noGrp="1"/>
          </p:cNvSpPr>
          <p:nvPr>
            <p:ph idx="1"/>
          </p:nvPr>
        </p:nvSpPr>
        <p:spPr>
          <a:xfrm>
            <a:off x="457200" y="1600200"/>
            <a:ext cx="5829300" cy="4900613"/>
          </a:xfrm>
        </p:spPr>
        <p:txBody>
          <a:bodyPr rtlCol="0">
            <a:normAutofit fontScale="85000" lnSpcReduction="20000"/>
          </a:bodyPr>
          <a:lstStyle/>
          <a:p>
            <a:pPr marL="514350" indent="-514350" fontAlgn="auto">
              <a:spcAft>
                <a:spcPts val="0"/>
              </a:spcAft>
              <a:buFont typeface="+mj-lt"/>
              <a:buAutoNum type="arabicPeriod"/>
              <a:defRPr/>
            </a:pPr>
            <a:r>
              <a:rPr lang="ru-RU" dirty="0" smtClean="0"/>
              <a:t>Различение на слух и адекватное произношение всех звуков английского языка, соблюдая нормы произношения звуков.</a:t>
            </a:r>
          </a:p>
          <a:p>
            <a:pPr marL="514350" indent="-514350" fontAlgn="auto">
              <a:spcAft>
                <a:spcPts val="0"/>
              </a:spcAft>
              <a:buFont typeface="+mj-lt"/>
              <a:buAutoNum type="arabicPeriod"/>
              <a:defRPr/>
            </a:pPr>
            <a:r>
              <a:rPr lang="ru-RU" dirty="0" smtClean="0"/>
              <a:t>Соблюдение правильного ударения в изолированном слове, фразе.</a:t>
            </a:r>
          </a:p>
          <a:p>
            <a:pPr marL="514350" indent="-514350" fontAlgn="auto">
              <a:spcAft>
                <a:spcPts val="0"/>
              </a:spcAft>
              <a:buFont typeface="+mj-lt"/>
              <a:buAutoNum type="arabicPeriod" startAt="3"/>
              <a:defRPr/>
            </a:pPr>
            <a:r>
              <a:rPr lang="ru-RU" dirty="0" smtClean="0"/>
              <a:t>Различение коммуникативных типов предложений по интонации.</a:t>
            </a:r>
          </a:p>
          <a:p>
            <a:pPr marL="514350" indent="-514350" fontAlgn="auto">
              <a:spcAft>
                <a:spcPts val="0"/>
              </a:spcAft>
              <a:buFont typeface="+mj-lt"/>
              <a:buAutoNum type="arabicPeriod" startAt="3"/>
              <a:defRPr/>
            </a:pPr>
            <a:r>
              <a:rPr lang="ru-RU" dirty="0" smtClean="0"/>
              <a:t>Корректное произношение предложения с точки зрения их </a:t>
            </a:r>
            <a:r>
              <a:rPr lang="ru-RU" dirty="0" err="1" smtClean="0"/>
              <a:t>ритмико</a:t>
            </a:r>
            <a:r>
              <a:rPr lang="ru-RU" dirty="0" smtClean="0"/>
              <a:t>- интонационных особенностей.</a:t>
            </a:r>
          </a:p>
          <a:p>
            <a:pPr fontAlgn="auto">
              <a:spcAft>
                <a:spcPts val="0"/>
              </a:spcAft>
              <a:buFont typeface="Arial" pitchFamily="34" charset="0"/>
              <a:buChar char="•"/>
              <a:defRPr/>
            </a:pPr>
            <a:endParaRPr lang="ru-RU" dirty="0"/>
          </a:p>
        </p:txBody>
      </p:sp>
      <p:pic>
        <p:nvPicPr>
          <p:cNvPr id="43011" name="Picture 2" descr="C:\Documents and Settings\admin\Рабочий стол\слух.jpg"/>
          <p:cNvPicPr>
            <a:picLocks noChangeAspect="1" noChangeArrowheads="1"/>
          </p:cNvPicPr>
          <p:nvPr/>
        </p:nvPicPr>
        <p:blipFill>
          <a:blip r:embed="rId2"/>
          <a:srcRect/>
          <a:stretch>
            <a:fillRect/>
          </a:stretch>
        </p:blipFill>
        <p:spPr bwMode="auto">
          <a:xfrm>
            <a:off x="6286500" y="1571625"/>
            <a:ext cx="2476500" cy="40576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p:txBody>
          <a:bodyPr/>
          <a:lstStyle/>
          <a:p>
            <a:r>
              <a:rPr lang="ru-RU" smtClean="0"/>
              <a:t>Лексическая сторона речи</a:t>
            </a:r>
          </a:p>
        </p:txBody>
      </p:sp>
      <p:sp>
        <p:nvSpPr>
          <p:cNvPr id="3" name="Содержимое 2"/>
          <p:cNvSpPr>
            <a:spLocks noGrp="1"/>
          </p:cNvSpPr>
          <p:nvPr>
            <p:ph idx="1"/>
          </p:nvPr>
        </p:nvSpPr>
        <p:spPr>
          <a:xfrm>
            <a:off x="457200" y="1214438"/>
            <a:ext cx="6043613" cy="3643312"/>
          </a:xfrm>
        </p:spPr>
        <p:txBody>
          <a:bodyPr rtlCol="0">
            <a:normAutofit fontScale="85000" lnSpcReduction="10000"/>
          </a:bodyPr>
          <a:lstStyle/>
          <a:p>
            <a:pPr marL="514350" indent="-514350" fontAlgn="auto">
              <a:spcAft>
                <a:spcPts val="0"/>
              </a:spcAft>
              <a:buFont typeface="+mj-lt"/>
              <a:buAutoNum type="arabicPeriod"/>
              <a:defRPr/>
            </a:pPr>
            <a:r>
              <a:rPr lang="ru-RU" dirty="0" smtClean="0"/>
              <a:t>Узнавание в письменном и устном тексте изученные лексические единицы, в том числе словосочетания, в пределах тематики начальной школы.</a:t>
            </a:r>
          </a:p>
          <a:p>
            <a:pPr marL="514350" indent="-514350" fontAlgn="auto">
              <a:spcAft>
                <a:spcPts val="0"/>
              </a:spcAft>
              <a:buFont typeface="+mj-lt"/>
              <a:buAutoNum type="arabicPeriod"/>
              <a:defRPr/>
            </a:pPr>
            <a:r>
              <a:rPr lang="ru-RU" dirty="0" smtClean="0"/>
              <a:t>Оперирование в процессе общения активной лексикой в соответствии с коммуникативной задачей.</a:t>
            </a:r>
          </a:p>
          <a:p>
            <a:pPr fontAlgn="auto">
              <a:spcAft>
                <a:spcPts val="0"/>
              </a:spcAft>
              <a:buFont typeface="Arial" pitchFamily="34" charset="0"/>
              <a:buChar char="•"/>
              <a:defRPr/>
            </a:pPr>
            <a:endParaRPr lang="ru-RU" dirty="0"/>
          </a:p>
        </p:txBody>
      </p:sp>
      <p:pic>
        <p:nvPicPr>
          <p:cNvPr id="44035" name="Picture 2" descr="C:\Documents and Settings\admin\Рабочий стол\слова.jpg"/>
          <p:cNvPicPr>
            <a:picLocks noChangeAspect="1" noChangeArrowheads="1"/>
          </p:cNvPicPr>
          <p:nvPr/>
        </p:nvPicPr>
        <p:blipFill>
          <a:blip r:embed="rId2"/>
          <a:srcRect/>
          <a:stretch>
            <a:fillRect/>
          </a:stretch>
        </p:blipFill>
        <p:spPr bwMode="auto">
          <a:xfrm>
            <a:off x="571500" y="4429125"/>
            <a:ext cx="7874000" cy="20716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xfrm>
            <a:off x="457200" y="274638"/>
            <a:ext cx="8229600" cy="939800"/>
          </a:xfrm>
        </p:spPr>
        <p:txBody>
          <a:bodyPr/>
          <a:lstStyle/>
          <a:p>
            <a:r>
              <a:rPr lang="ru-RU" smtClean="0"/>
              <a:t>Лексическая сторона речи</a:t>
            </a:r>
          </a:p>
        </p:txBody>
      </p:sp>
      <p:sp>
        <p:nvSpPr>
          <p:cNvPr id="3" name="Содержимое 2"/>
          <p:cNvSpPr>
            <a:spLocks noGrp="1"/>
          </p:cNvSpPr>
          <p:nvPr>
            <p:ph idx="1"/>
          </p:nvPr>
        </p:nvSpPr>
        <p:spPr>
          <a:xfrm>
            <a:off x="457200" y="1214438"/>
            <a:ext cx="8229600" cy="5072062"/>
          </a:xfrm>
        </p:spPr>
        <p:txBody>
          <a:bodyPr rtlCol="0">
            <a:normAutofit fontScale="92500" lnSpcReduction="1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dirty="0" smtClean="0"/>
              <a:t>:</a:t>
            </a:r>
            <a:endParaRPr lang="en-US" dirty="0" smtClean="0"/>
          </a:p>
          <a:p>
            <a:pPr marL="182563" indent="-182563" fontAlgn="auto">
              <a:spcAft>
                <a:spcPts val="0"/>
              </a:spcAft>
              <a:buFont typeface="Arial" pitchFamily="34" charset="0"/>
              <a:buNone/>
              <a:defRPr/>
            </a:pPr>
            <a:r>
              <a:rPr lang="ru-RU" i="1" dirty="0" smtClean="0"/>
              <a:t>    Прочитай текст, постарайся понять, какие слова в нем пропущены. Впиши в каждый пропуск нужное слово</a:t>
            </a:r>
            <a:r>
              <a:rPr lang="en-US" i="1" dirty="0" smtClean="0"/>
              <a:t>. </a:t>
            </a:r>
            <a:r>
              <a:rPr lang="ru-RU" i="1" dirty="0" smtClean="0"/>
              <a:t>Одно слово уже вставлено в качестве образца.</a:t>
            </a:r>
            <a:endParaRPr lang="en-US" i="1" u="sng" dirty="0" smtClean="0"/>
          </a:p>
          <a:p>
            <a:pPr algn="ctr" fontAlgn="auto">
              <a:spcAft>
                <a:spcPts val="0"/>
              </a:spcAft>
              <a:buFont typeface="Arial" pitchFamily="34" charset="0"/>
              <a:buNone/>
              <a:defRPr/>
            </a:pPr>
            <a:r>
              <a:rPr lang="en-US" u="sng" dirty="0" smtClean="0">
                <a:solidFill>
                  <a:srgbClr val="0070C0"/>
                </a:solidFill>
              </a:rPr>
              <a:t>sweets,  porridge,  like,  may,  morning,  tasty</a:t>
            </a:r>
          </a:p>
          <a:p>
            <a:pPr fontAlgn="auto">
              <a:spcAft>
                <a:spcPts val="0"/>
              </a:spcAft>
              <a:buFont typeface="Arial" pitchFamily="34" charset="0"/>
              <a:buNone/>
              <a:defRPr/>
            </a:pPr>
            <a:r>
              <a:rPr lang="en-US" dirty="0" smtClean="0"/>
              <a:t>Rose is five. In the </a:t>
            </a:r>
            <a:r>
              <a:rPr lang="en-US" b="1" dirty="0" smtClean="0"/>
              <a:t>morning</a:t>
            </a:r>
            <a:r>
              <a:rPr lang="en-US" dirty="0" smtClean="0"/>
              <a:t> her mother gives Rose  … porridge. Rose doesn’t  …  porridge. She likes … and cakes. Rose says, “… I have some sweets, Mum? Her mother says, “Yes, you may, but after the …”</a:t>
            </a:r>
            <a:endParaRPr lang="ru-RU" i="1" dirty="0" smtClean="0"/>
          </a:p>
          <a:p>
            <a:pPr fontAlgn="auto">
              <a:spcAft>
                <a:spcPts val="0"/>
              </a:spcAft>
              <a:buFont typeface="Arial" pitchFamily="34" charset="0"/>
              <a:buChar char="•"/>
              <a:defRPr/>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p:txBody>
          <a:bodyPr/>
          <a:lstStyle/>
          <a:p>
            <a:r>
              <a:rPr lang="ru-RU" smtClean="0"/>
              <a:t>Лексическая сторона речи</a:t>
            </a:r>
          </a:p>
        </p:txBody>
      </p:sp>
      <p:sp>
        <p:nvSpPr>
          <p:cNvPr id="3" name="Содержимое 2"/>
          <p:cNvSpPr>
            <a:spLocks noGrp="1"/>
          </p:cNvSpPr>
          <p:nvPr>
            <p:ph idx="1"/>
          </p:nvPr>
        </p:nvSpPr>
        <p:spPr>
          <a:xfrm>
            <a:off x="457200" y="1285875"/>
            <a:ext cx="7829550" cy="4929188"/>
          </a:xfrm>
        </p:spPr>
        <p:txBody>
          <a:bodyPr rtlCol="0">
            <a:normAutofit fontScale="55000" lnSpcReduction="20000"/>
          </a:bodyPr>
          <a:lstStyle/>
          <a:p>
            <a:pPr algn="ctr" fontAlgn="auto">
              <a:spcAft>
                <a:spcPts val="0"/>
              </a:spcAft>
              <a:buFont typeface="Arial" pitchFamily="34" charset="0"/>
              <a:buNone/>
              <a:defRPr/>
            </a:pPr>
            <a:r>
              <a:rPr lang="ru-RU" sz="3600" u="sng" dirty="0" smtClean="0">
                <a:solidFill>
                  <a:srgbClr val="C00000"/>
                </a:solidFill>
              </a:rPr>
              <a:t>Примерные задания</a:t>
            </a:r>
            <a:r>
              <a:rPr lang="en-US" sz="3600" u="sng" dirty="0" smtClean="0">
                <a:solidFill>
                  <a:srgbClr val="C00000"/>
                </a:solidFill>
              </a:rPr>
              <a:t> (</a:t>
            </a:r>
            <a:r>
              <a:rPr lang="ru-RU" sz="3600" u="sng" dirty="0" smtClean="0">
                <a:solidFill>
                  <a:srgbClr val="C00000"/>
                </a:solidFill>
              </a:rPr>
              <a:t>повышенн</a:t>
            </a:r>
            <a:r>
              <a:rPr lang="ru-RU" sz="3600" dirty="0" smtClean="0">
                <a:solidFill>
                  <a:srgbClr val="C00000"/>
                </a:solidFill>
              </a:rPr>
              <a:t>ый уровень</a:t>
            </a:r>
            <a:r>
              <a:rPr lang="en-US" sz="3600" dirty="0" smtClean="0">
                <a:solidFill>
                  <a:srgbClr val="C00000"/>
                </a:solidFill>
              </a:rPr>
              <a:t>)</a:t>
            </a:r>
            <a:r>
              <a:rPr lang="ru-RU" sz="3600" dirty="0" smtClean="0">
                <a:solidFill>
                  <a:srgbClr val="C00000"/>
                </a:solidFill>
              </a:rPr>
              <a:t>:</a:t>
            </a:r>
          </a:p>
          <a:p>
            <a:pPr algn="ctr" fontAlgn="auto">
              <a:spcAft>
                <a:spcPts val="0"/>
              </a:spcAft>
              <a:buFont typeface="Arial" pitchFamily="34" charset="0"/>
              <a:buNone/>
              <a:defRPr/>
            </a:pPr>
            <a:r>
              <a:rPr lang="ru-RU" sz="3600" i="1" dirty="0" smtClean="0"/>
              <a:t>Прочитай текст. Впиши в каждый пропуск нужное слово</a:t>
            </a:r>
            <a:r>
              <a:rPr lang="en-US" sz="3600" i="1" dirty="0" smtClean="0"/>
              <a:t>. </a:t>
            </a:r>
          </a:p>
          <a:p>
            <a:pPr algn="ctr" fontAlgn="auto">
              <a:spcAft>
                <a:spcPts val="0"/>
              </a:spcAft>
              <a:buFont typeface="Arial" pitchFamily="34" charset="0"/>
              <a:buNone/>
              <a:defRPr/>
            </a:pPr>
            <a:r>
              <a:rPr lang="ru-RU" sz="3600" i="1" dirty="0" smtClean="0"/>
              <a:t>Одно слово уже вставлено в качестве образца.</a:t>
            </a:r>
            <a:endParaRPr lang="en-US" sz="3600" i="1" dirty="0" smtClean="0"/>
          </a:p>
          <a:p>
            <a:pPr algn="ctr" fontAlgn="auto">
              <a:spcAft>
                <a:spcPts val="0"/>
              </a:spcAft>
              <a:buFont typeface="Arial" pitchFamily="34" charset="0"/>
              <a:buNone/>
              <a:defRPr/>
            </a:pPr>
            <a:endParaRPr lang="ru-RU" sz="3600" dirty="0" smtClean="0"/>
          </a:p>
          <a:p>
            <a:pPr algn="ctr" fontAlgn="auto">
              <a:spcAft>
                <a:spcPts val="0"/>
              </a:spcAft>
              <a:buFont typeface="Arial" pitchFamily="34" charset="0"/>
              <a:buNone/>
              <a:defRPr/>
            </a:pPr>
            <a:r>
              <a:rPr lang="en-US" sz="3600" i="1" u="sng" dirty="0" smtClean="0">
                <a:solidFill>
                  <a:srgbClr val="0070C0"/>
                </a:solidFill>
              </a:rPr>
              <a:t>liked, morning, buy, animals, children, jumped,  much</a:t>
            </a:r>
            <a:endParaRPr lang="ru-RU" sz="3600" i="1" u="sng" dirty="0" smtClean="0">
              <a:solidFill>
                <a:srgbClr val="0070C0"/>
              </a:solidFill>
            </a:endParaRPr>
          </a:p>
          <a:p>
            <a:pPr marL="92075" indent="349250" fontAlgn="auto">
              <a:spcAft>
                <a:spcPts val="0"/>
              </a:spcAft>
              <a:buFont typeface="Arial" pitchFamily="34" charset="0"/>
              <a:buNone/>
              <a:defRPr/>
            </a:pPr>
            <a:r>
              <a:rPr lang="en-US" sz="3600" i="1" dirty="0" smtClean="0"/>
              <a:t>A rich woman had three children, two boys and a girl. They ran, </a:t>
            </a:r>
            <a:r>
              <a:rPr lang="en-US" sz="3600" b="1" i="1" dirty="0" smtClean="0"/>
              <a:t>jumped</a:t>
            </a:r>
            <a:r>
              <a:rPr lang="en-US" sz="3600" i="1" dirty="0" smtClean="0"/>
              <a:t> and shouted all the day. </a:t>
            </a:r>
          </a:p>
          <a:p>
            <a:pPr marL="92075" indent="349250" fontAlgn="auto">
              <a:spcAft>
                <a:spcPts val="0"/>
              </a:spcAft>
              <a:buFont typeface="Arial" pitchFamily="34" charset="0"/>
              <a:buNone/>
              <a:defRPr/>
            </a:pPr>
            <a:r>
              <a:rPr lang="en-US" sz="3600" i="1" dirty="0" smtClean="0"/>
              <a:t>Once the mother took them to the Zoo. They looked at the ____ and they had a nice time. They ____ the Zoo. In the evening the _______said to their mother, “You are rich. Buy the Zoo for us. “All right”, the woman said. </a:t>
            </a:r>
          </a:p>
          <a:p>
            <a:pPr marL="92075" indent="349250" fontAlgn="auto">
              <a:spcAft>
                <a:spcPts val="0"/>
              </a:spcAft>
              <a:buFont typeface="Arial" pitchFamily="34" charset="0"/>
              <a:buNone/>
              <a:defRPr/>
            </a:pPr>
            <a:r>
              <a:rPr lang="en-US" sz="3600" i="1" dirty="0" smtClean="0"/>
              <a:t>In the evening they all went to the Zoo again, and the mother asked the Zoo people, “How … does the Zoo cost? My children like it. I want to buy the Zoo for them.”</a:t>
            </a:r>
          </a:p>
          <a:p>
            <a:pPr marL="92075" indent="349250" fontAlgn="auto">
              <a:spcAft>
                <a:spcPts val="0"/>
              </a:spcAft>
              <a:buFont typeface="Arial" pitchFamily="34" charset="0"/>
              <a:buNone/>
              <a:defRPr/>
            </a:pPr>
            <a:r>
              <a:rPr lang="en-US" sz="3600" i="1" dirty="0" smtClean="0"/>
              <a:t>The Zoo people didn’t like the woman and her children. And they said, “We can’t sell the Zoo and them animals. But we can ____ your children for the Zoo!”</a:t>
            </a:r>
            <a:endParaRPr lang="en-US" sz="3600" dirty="0" smtClean="0"/>
          </a:p>
          <a:p>
            <a:pPr fontAlgn="auto">
              <a:spcAft>
                <a:spcPts val="0"/>
              </a:spcAft>
              <a:buFont typeface="Arial" pitchFamily="34" charset="0"/>
              <a:buChar char="•"/>
              <a:defRPr/>
            </a:pPr>
            <a:endParaRPr lang="ru-RU"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i="1" dirty="0" smtClean="0"/>
              <a:t>Критерии достижения планируемого результата</a:t>
            </a:r>
            <a:r>
              <a:rPr lang="ru-RU" dirty="0" smtClean="0"/>
              <a:t>:</a:t>
            </a:r>
            <a:endParaRPr lang="ru-RU" dirty="0"/>
          </a:p>
        </p:txBody>
      </p:sp>
      <p:sp>
        <p:nvSpPr>
          <p:cNvPr id="3" name="Содержимое 2"/>
          <p:cNvSpPr>
            <a:spLocks noGrp="1"/>
          </p:cNvSpPr>
          <p:nvPr>
            <p:ph idx="1"/>
          </p:nvPr>
        </p:nvSpPr>
        <p:spPr>
          <a:xfrm>
            <a:off x="457200" y="1600200"/>
            <a:ext cx="8229600" cy="2757488"/>
          </a:xfrm>
        </p:spPr>
        <p:txBody>
          <a:bodyPr rtlCol="0">
            <a:normAutofit/>
          </a:bodyPr>
          <a:lstStyle/>
          <a:p>
            <a:pPr algn="ctr" fontAlgn="auto">
              <a:spcAft>
                <a:spcPts val="0"/>
              </a:spcAft>
              <a:buFont typeface="Arial" pitchFamily="34" charset="0"/>
              <a:buNone/>
              <a:defRPr/>
            </a:pPr>
            <a:r>
              <a:rPr lang="ru-RU" i="1" dirty="0" smtClean="0">
                <a:solidFill>
                  <a:schemeClr val="accent2">
                    <a:lumMod val="75000"/>
                  </a:schemeClr>
                </a:solidFill>
              </a:rPr>
              <a:t>Правильно восстановлено не менее 5 </a:t>
            </a:r>
          </a:p>
          <a:p>
            <a:pPr algn="ctr" fontAlgn="auto">
              <a:spcAft>
                <a:spcPts val="0"/>
              </a:spcAft>
              <a:buFont typeface="Arial" pitchFamily="34" charset="0"/>
              <a:buNone/>
              <a:defRPr/>
            </a:pPr>
            <a:r>
              <a:rPr lang="ru-RU" i="1" dirty="0" smtClean="0">
                <a:solidFill>
                  <a:schemeClr val="accent2">
                    <a:lumMod val="75000"/>
                  </a:schemeClr>
                </a:solidFill>
              </a:rPr>
              <a:t>(из 7) предложений текста.</a:t>
            </a:r>
          </a:p>
          <a:p>
            <a:pPr algn="ctr" fontAlgn="auto">
              <a:spcAft>
                <a:spcPts val="0"/>
              </a:spcAft>
              <a:buFont typeface="Arial" pitchFamily="34" charset="0"/>
              <a:buNone/>
              <a:defRPr/>
            </a:pPr>
            <a:r>
              <a:rPr lang="ru-RU" dirty="0" smtClean="0">
                <a:solidFill>
                  <a:schemeClr val="accent2">
                    <a:lumMod val="75000"/>
                  </a:schemeClr>
                </a:solidFill>
              </a:rPr>
              <a:t>Выбраны верные слова с учетом норм лексической сочетаемости, принятых в английском языке. </a:t>
            </a:r>
          </a:p>
          <a:p>
            <a:pPr algn="ctr" fontAlgn="auto">
              <a:spcAft>
                <a:spcPts val="0"/>
              </a:spcAft>
              <a:buFont typeface="Arial" pitchFamily="34" charset="0"/>
              <a:buNone/>
              <a:defRPr/>
            </a:pPr>
            <a:endParaRPr lang="ru-RU" dirty="0" smtClean="0"/>
          </a:p>
          <a:p>
            <a:pPr fontAlgn="auto">
              <a:spcAft>
                <a:spcPts val="0"/>
              </a:spcAft>
              <a:buFont typeface="Arial" pitchFamily="34" charset="0"/>
              <a:buChar char="•"/>
              <a:defRPr/>
            </a:pPr>
            <a:endParaRPr lang="ru-RU" dirty="0"/>
          </a:p>
        </p:txBody>
      </p:sp>
      <p:pic>
        <p:nvPicPr>
          <p:cNvPr id="47107" name="Picture 4" descr="C:\Documents and Settings\admin\Рабочий стол\текст2.jpg"/>
          <p:cNvPicPr>
            <a:picLocks noChangeAspect="1" noChangeArrowheads="1"/>
          </p:cNvPicPr>
          <p:nvPr/>
        </p:nvPicPr>
        <p:blipFill>
          <a:blip r:embed="rId2"/>
          <a:srcRect/>
          <a:stretch>
            <a:fillRect/>
          </a:stretch>
        </p:blipFill>
        <p:spPr bwMode="auto">
          <a:xfrm>
            <a:off x="214313" y="4429125"/>
            <a:ext cx="4081462" cy="22145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p:txBody>
          <a:bodyPr/>
          <a:lstStyle/>
          <a:p>
            <a:r>
              <a:rPr lang="ru-RU" smtClean="0"/>
              <a:t>Грамматическая сторона речи</a:t>
            </a:r>
          </a:p>
        </p:txBody>
      </p:sp>
      <p:sp>
        <p:nvSpPr>
          <p:cNvPr id="3" name="Содержимое 2"/>
          <p:cNvSpPr>
            <a:spLocks noGrp="1"/>
          </p:cNvSpPr>
          <p:nvPr>
            <p:ph idx="1"/>
          </p:nvPr>
        </p:nvSpPr>
        <p:spPr>
          <a:xfrm>
            <a:off x="457200" y="1600200"/>
            <a:ext cx="7829550" cy="4525963"/>
          </a:xfrm>
        </p:spPr>
        <p:txBody>
          <a:bodyPr rtlCol="0">
            <a:normAutofit fontScale="77500" lnSpcReduction="20000"/>
          </a:bodyPr>
          <a:lstStyle/>
          <a:p>
            <a:pPr marL="514350" indent="-514350" fontAlgn="auto">
              <a:spcAft>
                <a:spcPts val="0"/>
              </a:spcAft>
              <a:buFont typeface="Arial" pitchFamily="34" charset="0"/>
              <a:buNone/>
              <a:defRPr/>
            </a:pPr>
            <a:r>
              <a:rPr lang="ru-RU" spc="-150" dirty="0" smtClean="0"/>
              <a:t>Планируемый результат: </a:t>
            </a:r>
          </a:p>
          <a:p>
            <a:pPr marL="514350" indent="-514350" fontAlgn="auto">
              <a:spcAft>
                <a:spcPts val="0"/>
              </a:spcAft>
              <a:buFont typeface="Arial" pitchFamily="34" charset="0"/>
              <a:buNone/>
              <a:defRPr/>
            </a:pPr>
            <a:r>
              <a:rPr lang="ru-RU" spc="-150" dirty="0" smtClean="0"/>
              <a:t>распознавание и употребление в речи </a:t>
            </a:r>
            <a:endParaRPr lang="en-US" spc="-150" dirty="0" smtClean="0"/>
          </a:p>
          <a:p>
            <a:pPr marL="274638" indent="-274638" fontAlgn="auto">
              <a:spcAft>
                <a:spcPts val="0"/>
              </a:spcAft>
              <a:buFont typeface="Arial" pitchFamily="34" charset="0"/>
              <a:buNone/>
              <a:defRPr/>
            </a:pPr>
            <a:r>
              <a:rPr lang="en-US" spc="-150" dirty="0" smtClean="0"/>
              <a:t>-  </a:t>
            </a:r>
            <a:r>
              <a:rPr lang="ru-RU" spc="-150" dirty="0" smtClean="0"/>
              <a:t>изученных существительных с определенным/</a:t>
            </a:r>
            <a:r>
              <a:rPr lang="en-US" spc="-150" dirty="0" smtClean="0"/>
              <a:t> </a:t>
            </a:r>
            <a:r>
              <a:rPr lang="ru-RU" spc="-150" dirty="0" smtClean="0"/>
              <a:t>неопределенным/нулевым артиклем; </a:t>
            </a:r>
            <a:endParaRPr lang="en-US" spc="-150" dirty="0" smtClean="0"/>
          </a:p>
          <a:p>
            <a:pPr marL="514350" indent="-514350" fontAlgn="auto">
              <a:spcAft>
                <a:spcPts val="0"/>
              </a:spcAft>
              <a:buFont typeface="Arial" pitchFamily="34" charset="0"/>
              <a:buNone/>
              <a:defRPr/>
            </a:pPr>
            <a:r>
              <a:rPr lang="en-US" spc="-150" dirty="0" smtClean="0"/>
              <a:t>-  </a:t>
            </a:r>
            <a:r>
              <a:rPr lang="ru-RU" spc="-150" dirty="0" smtClean="0"/>
              <a:t>глаголы в </a:t>
            </a:r>
            <a:r>
              <a:rPr lang="en-US" spc="-150" dirty="0" smtClean="0"/>
              <a:t>Present, Past, Future Simple</a:t>
            </a:r>
            <a:r>
              <a:rPr lang="ru-RU" spc="-150" dirty="0" smtClean="0"/>
              <a:t>; </a:t>
            </a:r>
            <a:endParaRPr lang="en-US" spc="-150" dirty="0" smtClean="0"/>
          </a:p>
          <a:p>
            <a:pPr marL="514350" indent="-514350" fontAlgn="auto">
              <a:spcAft>
                <a:spcPts val="0"/>
              </a:spcAft>
              <a:buFont typeface="Arial" pitchFamily="34" charset="0"/>
              <a:buNone/>
              <a:defRPr/>
            </a:pPr>
            <a:r>
              <a:rPr lang="en-US" spc="-150" dirty="0" smtClean="0"/>
              <a:t>-  </a:t>
            </a:r>
            <a:r>
              <a:rPr lang="ru-RU" spc="-150" dirty="0" smtClean="0"/>
              <a:t>модальные глаголы </a:t>
            </a:r>
            <a:r>
              <a:rPr lang="en-US" spc="-150" dirty="0" smtClean="0"/>
              <a:t>can,</a:t>
            </a:r>
            <a:r>
              <a:rPr lang="ru-RU" spc="-150" dirty="0" smtClean="0"/>
              <a:t> </a:t>
            </a:r>
            <a:r>
              <a:rPr lang="en-US" spc="-150" dirty="0" err="1" smtClean="0"/>
              <a:t>may,must</a:t>
            </a:r>
            <a:r>
              <a:rPr lang="en-US" spc="-150" dirty="0" smtClean="0"/>
              <a:t>; </a:t>
            </a:r>
          </a:p>
          <a:p>
            <a:pPr marL="274638" indent="-274638" fontAlgn="auto">
              <a:spcAft>
                <a:spcPts val="0"/>
              </a:spcAft>
              <a:buFont typeface="Arial" pitchFamily="34" charset="0"/>
              <a:buNone/>
              <a:defRPr/>
            </a:pPr>
            <a:r>
              <a:rPr lang="en-US" spc="-150" dirty="0" smtClean="0"/>
              <a:t>-  </a:t>
            </a:r>
            <a:r>
              <a:rPr lang="ru-RU" spc="-150" dirty="0" smtClean="0"/>
              <a:t>личные, притяжательные и указательные местоимения; </a:t>
            </a:r>
            <a:endParaRPr lang="en-US" spc="-150" dirty="0" smtClean="0"/>
          </a:p>
          <a:p>
            <a:pPr marL="274638" indent="-274638" fontAlgn="auto">
              <a:spcAft>
                <a:spcPts val="0"/>
              </a:spcAft>
              <a:buFont typeface="Arial" pitchFamily="34" charset="0"/>
              <a:buNone/>
              <a:defRPr/>
            </a:pPr>
            <a:r>
              <a:rPr lang="en-US" spc="-150" dirty="0" smtClean="0"/>
              <a:t>-  </a:t>
            </a:r>
            <a:r>
              <a:rPr lang="ru-RU" spc="-150" dirty="0" smtClean="0"/>
              <a:t>изученные прилагательные в положительной, сравнительной и превосходной степенях</a:t>
            </a:r>
            <a:r>
              <a:rPr lang="en-US" spc="-150" dirty="0" smtClean="0"/>
              <a:t>;</a:t>
            </a:r>
          </a:p>
          <a:p>
            <a:pPr marL="274638" indent="-274638" fontAlgn="auto">
              <a:spcAft>
                <a:spcPts val="0"/>
              </a:spcAft>
              <a:buFont typeface="Arial" pitchFamily="34" charset="0"/>
              <a:buNone/>
              <a:defRPr/>
            </a:pPr>
            <a:r>
              <a:rPr lang="en-US" spc="-150" dirty="0" smtClean="0"/>
              <a:t>-  </a:t>
            </a:r>
            <a:r>
              <a:rPr lang="ru-RU" spc="-150" dirty="0" smtClean="0"/>
              <a:t>количественные (до 100 ) и порядковые (до 20) числительные; </a:t>
            </a:r>
            <a:endParaRPr lang="en-US" spc="-150" dirty="0" smtClean="0"/>
          </a:p>
          <a:p>
            <a:pPr marL="274638" indent="-274638" fontAlgn="auto">
              <a:spcAft>
                <a:spcPts val="0"/>
              </a:spcAft>
              <a:buFont typeface="Arial" pitchFamily="34" charset="0"/>
              <a:buNone/>
              <a:defRPr/>
            </a:pPr>
            <a:r>
              <a:rPr lang="en-US" spc="-150" dirty="0" smtClean="0"/>
              <a:t>-  </a:t>
            </a:r>
            <a:r>
              <a:rPr lang="ru-RU" spc="-150" dirty="0" smtClean="0"/>
              <a:t>наиболее употребительные предлоги для выражения временных и пространственных отношений.</a:t>
            </a:r>
          </a:p>
          <a:p>
            <a:pPr fontAlgn="auto">
              <a:spcAft>
                <a:spcPts val="0"/>
              </a:spcAft>
              <a:buFont typeface="Arial" pitchFamily="34" charset="0"/>
              <a:buChar char="•"/>
              <a:defRPr/>
            </a:pPr>
            <a:endParaRPr lang="ru-RU" dirty="0"/>
          </a:p>
        </p:txBody>
      </p:sp>
      <p:pic>
        <p:nvPicPr>
          <p:cNvPr id="48131" name="Picture 2" descr="C:\Documents and Settings\admin\Рабочий стол\граммат.jpg"/>
          <p:cNvPicPr>
            <a:picLocks noChangeAspect="1" noChangeArrowheads="1"/>
          </p:cNvPicPr>
          <p:nvPr/>
        </p:nvPicPr>
        <p:blipFill>
          <a:blip r:embed="rId2"/>
          <a:srcRect/>
          <a:stretch>
            <a:fillRect/>
          </a:stretch>
        </p:blipFill>
        <p:spPr bwMode="auto">
          <a:xfrm>
            <a:off x="6357938" y="1357313"/>
            <a:ext cx="2476500" cy="23574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p:txBody>
          <a:bodyPr/>
          <a:lstStyle/>
          <a:p>
            <a:r>
              <a:rPr lang="ru-RU" smtClean="0"/>
              <a:t>Грамматическая сторона речи</a:t>
            </a:r>
          </a:p>
        </p:txBody>
      </p:sp>
      <p:sp>
        <p:nvSpPr>
          <p:cNvPr id="3" name="Содержимое 2"/>
          <p:cNvSpPr>
            <a:spLocks noGrp="1"/>
          </p:cNvSpPr>
          <p:nvPr>
            <p:ph idx="1"/>
          </p:nvPr>
        </p:nvSpPr>
        <p:spPr>
          <a:xfrm>
            <a:off x="457200" y="1285875"/>
            <a:ext cx="8229600" cy="4840288"/>
          </a:xfrm>
        </p:spPr>
        <p:txBody>
          <a:bodyPr rtlCol="0">
            <a:normAutofit lnSpcReduction="1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dirty="0" smtClean="0">
                <a:solidFill>
                  <a:srgbClr val="C00000"/>
                </a:solidFill>
              </a:rPr>
              <a:t>:</a:t>
            </a:r>
            <a:endParaRPr lang="en-US" dirty="0" smtClean="0">
              <a:solidFill>
                <a:srgbClr val="C00000"/>
              </a:solidFill>
            </a:endParaRPr>
          </a:p>
          <a:p>
            <a:pPr fontAlgn="auto">
              <a:spcAft>
                <a:spcPts val="0"/>
              </a:spcAft>
              <a:buFont typeface="Arial" pitchFamily="34" charset="0"/>
              <a:buNone/>
              <a:defRPr/>
            </a:pPr>
            <a:r>
              <a:rPr lang="ru-RU" i="1" dirty="0" smtClean="0">
                <a:solidFill>
                  <a:srgbClr val="0070C0"/>
                </a:solidFill>
              </a:rPr>
              <a:t>    Восстанови рассказ о Санта- Клаусе. Раскрой скобки и поставь глаголы в </a:t>
            </a:r>
            <a:r>
              <a:rPr lang="en-US" i="1" dirty="0" smtClean="0">
                <a:solidFill>
                  <a:srgbClr val="0070C0"/>
                </a:solidFill>
              </a:rPr>
              <a:t>Past Simple.</a:t>
            </a:r>
            <a:endParaRPr lang="ru-RU" i="1" dirty="0" smtClean="0">
              <a:solidFill>
                <a:srgbClr val="0070C0"/>
              </a:solidFill>
            </a:endParaRPr>
          </a:p>
          <a:p>
            <a:pPr indent="465138" fontAlgn="auto">
              <a:spcAft>
                <a:spcPts val="0"/>
              </a:spcAft>
              <a:buFont typeface="Arial" pitchFamily="34" charset="0"/>
              <a:buNone/>
              <a:defRPr/>
            </a:pPr>
            <a:r>
              <a:rPr lang="en-US" dirty="0" smtClean="0"/>
              <a:t>Santa Claus was very busy in December. He (get up)_____ early. He (wash)_____his face and hands with snow. At 7 a.m. Santa Claus (have)_____an ice-cream and a cup of coffee. Then he (take) ____some snow and (sit) ____in his sleigh.</a:t>
            </a:r>
            <a:endParaRPr lang="ru-RU" dirty="0" smtClean="0"/>
          </a:p>
          <a:p>
            <a:pPr fontAlgn="auto">
              <a:spcAft>
                <a:spcPts val="0"/>
              </a:spcAft>
              <a:buFont typeface="Arial" pitchFamily="34" charset="0"/>
              <a:buChar char="•"/>
              <a:defRPr/>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Критерии достижения планируемых результатов</a:t>
            </a:r>
            <a:endParaRPr lang="ru-RU" dirty="0"/>
          </a:p>
        </p:txBody>
      </p:sp>
      <p:sp>
        <p:nvSpPr>
          <p:cNvPr id="50178" name="Содержимое 2"/>
          <p:cNvSpPr>
            <a:spLocks noGrp="1"/>
          </p:cNvSpPr>
          <p:nvPr>
            <p:ph idx="1"/>
          </p:nvPr>
        </p:nvSpPr>
        <p:spPr>
          <a:xfrm>
            <a:off x="457200" y="1600200"/>
            <a:ext cx="8229600" cy="1828800"/>
          </a:xfrm>
        </p:spPr>
        <p:txBody>
          <a:bodyPr/>
          <a:lstStyle/>
          <a:p>
            <a:pPr algn="ctr">
              <a:buFont typeface="Arial" charset="0"/>
              <a:buNone/>
            </a:pPr>
            <a:r>
              <a:rPr lang="ru-RU" smtClean="0"/>
              <a:t>Не менее 4 из 5 ответов написано грамматически правильно.</a:t>
            </a:r>
          </a:p>
        </p:txBody>
      </p:sp>
      <p:pic>
        <p:nvPicPr>
          <p:cNvPr id="50179" name="Picture 2" descr="C:\Documents and Settings\admin\Рабочий стол\граматтттт.jpg"/>
          <p:cNvPicPr>
            <a:picLocks noChangeAspect="1" noChangeArrowheads="1"/>
          </p:cNvPicPr>
          <p:nvPr/>
        </p:nvPicPr>
        <p:blipFill>
          <a:blip r:embed="rId2"/>
          <a:srcRect/>
          <a:stretch>
            <a:fillRect/>
          </a:stretch>
        </p:blipFill>
        <p:spPr bwMode="auto">
          <a:xfrm>
            <a:off x="2357438" y="3000375"/>
            <a:ext cx="4419600" cy="36147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a:t>
            </a:r>
            <a:r>
              <a:rPr lang="en-US" dirty="0" smtClean="0"/>
              <a:t>:</a:t>
            </a:r>
            <a:r>
              <a:rPr lang="ru-RU" dirty="0" smtClean="0"/>
              <a:t>  Говорение</a:t>
            </a:r>
            <a:endParaRPr lang="ru-RU" dirty="0"/>
          </a:p>
        </p:txBody>
      </p:sp>
      <p:sp>
        <p:nvSpPr>
          <p:cNvPr id="3" name="Содержимое 2"/>
          <p:cNvSpPr>
            <a:spLocks noGrp="1"/>
          </p:cNvSpPr>
          <p:nvPr>
            <p:ph idx="1"/>
          </p:nvPr>
        </p:nvSpPr>
        <p:spPr>
          <a:xfrm>
            <a:off x="457200" y="1600200"/>
            <a:ext cx="6115050" cy="4614863"/>
          </a:xfrm>
        </p:spPr>
        <p:txBody>
          <a:bodyPr rtlCol="0">
            <a:normAutofit lnSpcReduction="10000"/>
          </a:bodyPr>
          <a:lstStyle/>
          <a:p>
            <a:pPr fontAlgn="auto">
              <a:spcAft>
                <a:spcPts val="0"/>
              </a:spcAft>
              <a:buFont typeface="Arial" pitchFamily="34" charset="0"/>
              <a:buNone/>
              <a:defRPr/>
            </a:pPr>
            <a:r>
              <a:rPr lang="ru-RU" dirty="0" smtClean="0">
                <a:solidFill>
                  <a:srgbClr val="C00000"/>
                </a:solidFill>
              </a:rPr>
              <a:t>Планируемый результат</a:t>
            </a:r>
            <a:r>
              <a:rPr lang="ru-RU" dirty="0" smtClean="0"/>
              <a:t>:</a:t>
            </a:r>
          </a:p>
          <a:p>
            <a:pPr fontAlgn="auto">
              <a:spcAft>
                <a:spcPts val="0"/>
              </a:spcAft>
              <a:buFont typeface="Arial" pitchFamily="34" charset="0"/>
              <a:buChar char="•"/>
              <a:defRPr/>
            </a:pPr>
            <a:r>
              <a:rPr lang="ru-RU" dirty="0" smtClean="0"/>
              <a:t>Участие в элементарных диалогах: этикетном, диалоге-расспросе, диалоге-побуждении</a:t>
            </a:r>
          </a:p>
          <a:p>
            <a:pPr fontAlgn="auto">
              <a:spcBef>
                <a:spcPct val="0"/>
              </a:spcBef>
              <a:spcAft>
                <a:spcPts val="0"/>
              </a:spcAft>
              <a:buFont typeface="Arial" pitchFamily="34" charset="0"/>
              <a:buChar char="•"/>
              <a:defRPr/>
            </a:pPr>
            <a:r>
              <a:rPr lang="ru-RU" dirty="0" smtClean="0"/>
              <a:t>Составлять небольшое описание предмета,</a:t>
            </a:r>
            <a:r>
              <a:rPr lang="ru-RU" dirty="0" smtClean="0">
                <a:latin typeface="Arial" charset="0"/>
              </a:rPr>
              <a:t> </a:t>
            </a:r>
            <a:r>
              <a:rPr lang="ru-RU" dirty="0" smtClean="0"/>
              <a:t>картинки,</a:t>
            </a:r>
            <a:r>
              <a:rPr lang="ru-RU" dirty="0" smtClean="0">
                <a:latin typeface="Arial" charset="0"/>
              </a:rPr>
              <a:t> </a:t>
            </a:r>
            <a:r>
              <a:rPr lang="ru-RU" dirty="0" smtClean="0"/>
              <a:t>персонажа</a:t>
            </a:r>
          </a:p>
          <a:p>
            <a:pPr fontAlgn="auto">
              <a:spcBef>
                <a:spcPct val="0"/>
              </a:spcBef>
              <a:spcAft>
                <a:spcPts val="0"/>
              </a:spcAft>
              <a:buFont typeface="Arial" pitchFamily="34" charset="0"/>
              <a:buChar char="•"/>
              <a:defRPr/>
            </a:pPr>
            <a:r>
              <a:rPr lang="ru-RU" dirty="0" smtClean="0"/>
              <a:t>Рассказывать о себе, своей семье, друге </a:t>
            </a:r>
          </a:p>
          <a:p>
            <a:pPr algn="ctr" fontAlgn="auto">
              <a:spcAft>
                <a:spcPts val="0"/>
              </a:spcAft>
              <a:buFont typeface="Arial" pitchFamily="34" charset="0"/>
              <a:buNone/>
              <a:defRPr/>
            </a:pPr>
            <a:endParaRPr lang="ru-RU" dirty="0" smtClean="0"/>
          </a:p>
        </p:txBody>
      </p:sp>
      <p:pic>
        <p:nvPicPr>
          <p:cNvPr id="16387" name="Picture 2" descr="C:\Documents and Settings\admin\Рабочий стол\говорить на англ.gif"/>
          <p:cNvPicPr>
            <a:picLocks noChangeAspect="1" noChangeArrowheads="1"/>
          </p:cNvPicPr>
          <p:nvPr/>
        </p:nvPicPr>
        <p:blipFill>
          <a:blip r:embed="rId2"/>
          <a:srcRect/>
          <a:stretch>
            <a:fillRect/>
          </a:stretch>
        </p:blipFill>
        <p:spPr bwMode="auto">
          <a:xfrm>
            <a:off x="6215063" y="1785938"/>
            <a:ext cx="2714625" cy="2714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Говорение (простой этикетный диалог)</a:t>
            </a:r>
            <a:endParaRPr lang="ru-RU" dirty="0"/>
          </a:p>
        </p:txBody>
      </p:sp>
      <p:sp>
        <p:nvSpPr>
          <p:cNvPr id="3" name="Содержимое 2"/>
          <p:cNvSpPr>
            <a:spLocks noGrp="1"/>
          </p:cNvSpPr>
          <p:nvPr>
            <p:ph idx="1"/>
          </p:nvPr>
        </p:nvSpPr>
        <p:spPr>
          <a:xfrm>
            <a:off x="457200" y="1600200"/>
            <a:ext cx="7329488" cy="4757738"/>
          </a:xfrm>
        </p:spPr>
        <p:txBody>
          <a:bodyPr rtlCol="0">
            <a:normAutofit fontScale="77500" lnSpcReduction="2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u="sng" dirty="0" smtClean="0">
                <a:solidFill>
                  <a:srgbClr val="C00000"/>
                </a:solidFill>
              </a:rPr>
              <a:t>:</a:t>
            </a:r>
            <a:r>
              <a:rPr lang="ru-RU" dirty="0" smtClean="0"/>
              <a:t>	</a:t>
            </a:r>
          </a:p>
          <a:p>
            <a:pPr fontAlgn="auto">
              <a:spcAft>
                <a:spcPts val="0"/>
              </a:spcAft>
              <a:buFont typeface="Arial" pitchFamily="34" charset="0"/>
              <a:buNone/>
              <a:defRPr/>
            </a:pPr>
            <a:r>
              <a:rPr lang="ru-RU" dirty="0" smtClean="0">
                <a:solidFill>
                  <a:srgbClr val="0070C0"/>
                </a:solidFill>
              </a:rPr>
              <a:t> </a:t>
            </a:r>
            <a:r>
              <a:rPr lang="ru-RU" i="1" dirty="0" smtClean="0">
                <a:solidFill>
                  <a:srgbClr val="0070C0"/>
                </a:solidFill>
              </a:rPr>
              <a:t>В ваш класс пришел новый ученик. Познакомься с ним/ней. Узнай его/её имя, возраст, что он/она любит делать. Разыграйте диалог с одноклассником по ролям.</a:t>
            </a:r>
          </a:p>
          <a:p>
            <a:pPr fontAlgn="auto">
              <a:spcAft>
                <a:spcPts val="0"/>
              </a:spcAft>
              <a:buFont typeface="Arial" pitchFamily="34" charset="0"/>
              <a:buChar char="•"/>
              <a:defRPr/>
            </a:pPr>
            <a:r>
              <a:rPr lang="ru-RU" b="1" i="1" dirty="0" smtClean="0"/>
              <a:t>Пример ответа</a:t>
            </a:r>
            <a:r>
              <a:rPr lang="ru-RU" b="1" dirty="0" smtClean="0"/>
              <a:t>:</a:t>
            </a:r>
            <a:endParaRPr lang="ru-RU" dirty="0" smtClean="0"/>
          </a:p>
          <a:p>
            <a:pPr fontAlgn="auto">
              <a:spcAft>
                <a:spcPts val="0"/>
              </a:spcAft>
              <a:buFont typeface="Arial" pitchFamily="34" charset="0"/>
              <a:buChar char="•"/>
              <a:defRPr/>
            </a:pPr>
            <a:r>
              <a:rPr lang="en-US" dirty="0" smtClean="0"/>
              <a:t>P</a:t>
            </a:r>
            <a:r>
              <a:rPr lang="ru-RU" dirty="0" smtClean="0"/>
              <a:t>1:    </a:t>
            </a:r>
            <a:r>
              <a:rPr lang="en-US" dirty="0" smtClean="0"/>
              <a:t>Hello</a:t>
            </a:r>
            <a:r>
              <a:rPr lang="ru-RU" dirty="0" smtClean="0"/>
              <a:t>!</a:t>
            </a:r>
          </a:p>
          <a:p>
            <a:pPr fontAlgn="auto">
              <a:spcAft>
                <a:spcPts val="0"/>
              </a:spcAft>
              <a:buFont typeface="Arial" pitchFamily="34" charset="0"/>
              <a:buChar char="•"/>
              <a:defRPr/>
            </a:pPr>
            <a:r>
              <a:rPr lang="en-US" dirty="0" smtClean="0"/>
              <a:t>P</a:t>
            </a:r>
            <a:r>
              <a:rPr lang="ru-RU" dirty="0" smtClean="0"/>
              <a:t>2     </a:t>
            </a:r>
            <a:r>
              <a:rPr lang="en-US" dirty="0" smtClean="0"/>
              <a:t>Hi</a:t>
            </a:r>
            <a:r>
              <a:rPr lang="ru-RU" dirty="0" smtClean="0"/>
              <a:t>!</a:t>
            </a:r>
          </a:p>
          <a:p>
            <a:pPr fontAlgn="auto">
              <a:spcAft>
                <a:spcPts val="0"/>
              </a:spcAft>
              <a:buFont typeface="Arial" pitchFamily="34" charset="0"/>
              <a:buChar char="•"/>
              <a:defRPr/>
            </a:pPr>
            <a:r>
              <a:rPr lang="en-US" dirty="0" smtClean="0"/>
              <a:t>P1:    How are you?</a:t>
            </a:r>
            <a:endParaRPr lang="ru-RU" dirty="0" smtClean="0"/>
          </a:p>
          <a:p>
            <a:pPr fontAlgn="auto">
              <a:spcAft>
                <a:spcPts val="0"/>
              </a:spcAft>
              <a:buFont typeface="Arial" pitchFamily="34" charset="0"/>
              <a:buChar char="•"/>
              <a:defRPr/>
            </a:pPr>
            <a:r>
              <a:rPr lang="en-US" dirty="0" smtClean="0"/>
              <a:t>P2:    I’m fine, thank you. And you?</a:t>
            </a:r>
            <a:endParaRPr lang="ru-RU" dirty="0" smtClean="0"/>
          </a:p>
          <a:p>
            <a:pPr fontAlgn="auto">
              <a:spcAft>
                <a:spcPts val="0"/>
              </a:spcAft>
              <a:buFont typeface="Arial" pitchFamily="34" charset="0"/>
              <a:buChar char="•"/>
              <a:defRPr/>
            </a:pPr>
            <a:r>
              <a:rPr lang="en-US" dirty="0" smtClean="0"/>
              <a:t>P1:    I’m OK, thanks. (Sorry, but I have to go).</a:t>
            </a:r>
            <a:endParaRPr lang="ru-RU" dirty="0" smtClean="0"/>
          </a:p>
          <a:p>
            <a:pPr fontAlgn="auto">
              <a:spcAft>
                <a:spcPts val="0"/>
              </a:spcAft>
              <a:buFont typeface="Arial" pitchFamily="34" charset="0"/>
              <a:buChar char="•"/>
              <a:defRPr/>
            </a:pPr>
            <a:r>
              <a:rPr lang="en-US" dirty="0" smtClean="0"/>
              <a:t>P2:    Good bye!</a:t>
            </a:r>
            <a:endParaRPr lang="ru-RU" dirty="0" smtClean="0"/>
          </a:p>
          <a:p>
            <a:pPr fontAlgn="auto">
              <a:spcAft>
                <a:spcPts val="0"/>
              </a:spcAft>
              <a:buFont typeface="Arial" pitchFamily="34" charset="0"/>
              <a:buChar char="•"/>
              <a:defRPr/>
            </a:pPr>
            <a:r>
              <a:rPr lang="en-US" dirty="0" smtClean="0"/>
              <a:t>P1:    Bye.</a:t>
            </a:r>
            <a:endParaRPr lang="ru-RU" dirty="0"/>
          </a:p>
        </p:txBody>
      </p:sp>
      <p:pic>
        <p:nvPicPr>
          <p:cNvPr id="17411" name="Picture 2" descr="C:\Documents and Settings\admin\Рабочий стол\диалог.png"/>
          <p:cNvPicPr>
            <a:picLocks noChangeAspect="1" noChangeArrowheads="1"/>
          </p:cNvPicPr>
          <p:nvPr/>
        </p:nvPicPr>
        <p:blipFill>
          <a:blip r:embed="rId2"/>
          <a:srcRect/>
          <a:stretch>
            <a:fillRect/>
          </a:stretch>
        </p:blipFill>
        <p:spPr bwMode="auto">
          <a:xfrm>
            <a:off x="6143625" y="2857500"/>
            <a:ext cx="2857500" cy="23352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r>
              <a:rPr lang="ru-RU" smtClean="0"/>
              <a:t>Говорение (диалог-расспрос) </a:t>
            </a:r>
          </a:p>
        </p:txBody>
      </p:sp>
      <p:sp>
        <p:nvSpPr>
          <p:cNvPr id="3" name="Содержимое 2"/>
          <p:cNvSpPr>
            <a:spLocks noGrp="1"/>
          </p:cNvSpPr>
          <p:nvPr>
            <p:ph idx="1"/>
          </p:nvPr>
        </p:nvSpPr>
        <p:spPr>
          <a:xfrm>
            <a:off x="457200" y="1600200"/>
            <a:ext cx="7543800" cy="4525963"/>
          </a:xfrm>
        </p:spPr>
        <p:txBody>
          <a:bodyPr rtlCol="0">
            <a:normAutofit fontScale="62500" lnSpcReduction="20000"/>
          </a:bodyPr>
          <a:lstStyle/>
          <a:p>
            <a:pPr algn="ctr" fontAlgn="auto">
              <a:spcAft>
                <a:spcPts val="0"/>
              </a:spcAft>
              <a:buFont typeface="Arial" pitchFamily="34" charset="0"/>
              <a:buNone/>
              <a:defRPr/>
            </a:pPr>
            <a:r>
              <a:rPr lang="ru-RU" dirty="0" smtClean="0">
                <a:solidFill>
                  <a:srgbClr val="C00000"/>
                </a:solidFill>
              </a:rPr>
              <a:t> </a:t>
            </a: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i="1" dirty="0" smtClean="0">
                <a:solidFill>
                  <a:srgbClr val="C00000"/>
                </a:solidFill>
              </a:rPr>
              <a:t>)</a:t>
            </a:r>
            <a:r>
              <a:rPr lang="ru-RU" i="1" u="sng" dirty="0" smtClean="0">
                <a:solidFill>
                  <a:srgbClr val="C00000"/>
                </a:solidFill>
              </a:rPr>
              <a:t>:</a:t>
            </a:r>
            <a:r>
              <a:rPr lang="ru-RU" dirty="0" smtClean="0"/>
              <a:t>	</a:t>
            </a:r>
          </a:p>
          <a:p>
            <a:pPr fontAlgn="auto">
              <a:spcAft>
                <a:spcPts val="0"/>
              </a:spcAft>
              <a:buFont typeface="Arial" pitchFamily="34" charset="0"/>
              <a:buNone/>
              <a:defRPr/>
            </a:pPr>
            <a:r>
              <a:rPr lang="ru-RU" dirty="0" smtClean="0"/>
              <a:t> </a:t>
            </a:r>
            <a:r>
              <a:rPr lang="ru-RU" i="1" dirty="0" smtClean="0">
                <a:solidFill>
                  <a:srgbClr val="0070C0"/>
                </a:solidFill>
              </a:rPr>
              <a:t>Разыграйте диалог: интервью для школьной газеты.</a:t>
            </a:r>
            <a:endParaRPr lang="ru-RU" dirty="0" smtClean="0">
              <a:solidFill>
                <a:srgbClr val="0070C0"/>
              </a:solidFill>
            </a:endParaRPr>
          </a:p>
          <a:p>
            <a:pPr fontAlgn="auto">
              <a:spcAft>
                <a:spcPts val="0"/>
              </a:spcAft>
              <a:buFont typeface="Arial" pitchFamily="34" charset="0"/>
              <a:buChar char="•"/>
              <a:defRPr/>
            </a:pPr>
            <a:r>
              <a:rPr lang="ru-RU" sz="2800" b="1" i="1" dirty="0" smtClean="0"/>
              <a:t>Пример ответа</a:t>
            </a:r>
            <a:r>
              <a:rPr lang="en-US" sz="2800" b="1" dirty="0" smtClean="0"/>
              <a:t>:</a:t>
            </a:r>
            <a:endParaRPr lang="ru-RU" sz="2800" dirty="0" smtClean="0"/>
          </a:p>
          <a:p>
            <a:pPr fontAlgn="auto">
              <a:spcAft>
                <a:spcPts val="0"/>
              </a:spcAft>
              <a:buFont typeface="Arial" pitchFamily="34" charset="0"/>
              <a:buChar char="•"/>
              <a:defRPr/>
            </a:pPr>
            <a:r>
              <a:rPr lang="en-US" dirty="0" smtClean="0"/>
              <a:t>P1:    Olga, may I ask you some questions about your family?</a:t>
            </a:r>
            <a:endParaRPr lang="ru-RU" dirty="0" smtClean="0"/>
          </a:p>
          <a:p>
            <a:pPr fontAlgn="auto">
              <a:spcAft>
                <a:spcPts val="0"/>
              </a:spcAft>
              <a:buFont typeface="Arial" pitchFamily="34" charset="0"/>
              <a:buChar char="•"/>
              <a:defRPr/>
            </a:pPr>
            <a:r>
              <a:rPr lang="en-US" dirty="0" smtClean="0"/>
              <a:t>P2     Yes. Of course.</a:t>
            </a:r>
            <a:endParaRPr lang="ru-RU" dirty="0" smtClean="0"/>
          </a:p>
          <a:p>
            <a:pPr fontAlgn="auto">
              <a:spcAft>
                <a:spcPts val="0"/>
              </a:spcAft>
              <a:buFont typeface="Arial" pitchFamily="34" charset="0"/>
              <a:buChar char="•"/>
              <a:defRPr/>
            </a:pPr>
            <a:r>
              <a:rPr lang="en-US" dirty="0" smtClean="0"/>
              <a:t>P1:    Is your family big?</a:t>
            </a:r>
            <a:endParaRPr lang="ru-RU" dirty="0" smtClean="0"/>
          </a:p>
          <a:p>
            <a:pPr fontAlgn="auto">
              <a:spcAft>
                <a:spcPts val="0"/>
              </a:spcAft>
              <a:buFont typeface="Arial" pitchFamily="34" charset="0"/>
              <a:buChar char="•"/>
              <a:defRPr/>
            </a:pPr>
            <a:r>
              <a:rPr lang="en-US" dirty="0" smtClean="0"/>
              <a:t>P2:    No, my family isn’t big. I’ve got a mother, a father and a brother.</a:t>
            </a:r>
            <a:endParaRPr lang="ru-RU" dirty="0" smtClean="0"/>
          </a:p>
          <a:p>
            <a:pPr fontAlgn="auto">
              <a:spcAft>
                <a:spcPts val="0"/>
              </a:spcAft>
              <a:buFont typeface="Arial" pitchFamily="34" charset="0"/>
              <a:buChar char="•"/>
              <a:defRPr/>
            </a:pPr>
            <a:r>
              <a:rPr lang="en-US" dirty="0" smtClean="0"/>
              <a:t>P1:    What do you like to do together,</a:t>
            </a:r>
            <a:endParaRPr lang="ru-RU" dirty="0" smtClean="0"/>
          </a:p>
          <a:p>
            <a:pPr fontAlgn="auto">
              <a:spcAft>
                <a:spcPts val="0"/>
              </a:spcAft>
              <a:buFont typeface="Arial" pitchFamily="34" charset="0"/>
              <a:buChar char="•"/>
              <a:defRPr/>
            </a:pPr>
            <a:r>
              <a:rPr lang="en-US" dirty="0" smtClean="0"/>
              <a:t>P2:    In summer we like to ride our bikes together.</a:t>
            </a:r>
            <a:endParaRPr lang="ru-RU" dirty="0" smtClean="0"/>
          </a:p>
          <a:p>
            <a:pPr fontAlgn="auto">
              <a:spcAft>
                <a:spcPts val="0"/>
              </a:spcAft>
              <a:buFont typeface="Arial" pitchFamily="34" charset="0"/>
              <a:buChar char="•"/>
              <a:defRPr/>
            </a:pPr>
            <a:r>
              <a:rPr lang="en-US" dirty="0" smtClean="0"/>
              <a:t>P1:    And in winter?</a:t>
            </a:r>
            <a:endParaRPr lang="ru-RU" dirty="0" smtClean="0"/>
          </a:p>
          <a:p>
            <a:pPr fontAlgn="auto">
              <a:spcAft>
                <a:spcPts val="0"/>
              </a:spcAft>
              <a:buFont typeface="Arial" pitchFamily="34" charset="0"/>
              <a:buChar char="•"/>
              <a:defRPr/>
            </a:pPr>
            <a:r>
              <a:rPr lang="en-US" dirty="0" smtClean="0"/>
              <a:t>P2:    We like to skate in the park.</a:t>
            </a:r>
            <a:endParaRPr lang="ru-RU" dirty="0" smtClean="0"/>
          </a:p>
          <a:p>
            <a:pPr fontAlgn="auto">
              <a:spcAft>
                <a:spcPts val="0"/>
              </a:spcAft>
              <a:buFont typeface="Arial" pitchFamily="34" charset="0"/>
              <a:buChar char="•"/>
              <a:defRPr/>
            </a:pPr>
            <a:r>
              <a:rPr lang="en-US" dirty="0" smtClean="0"/>
              <a:t>P1:    Fine! Thank you.</a:t>
            </a:r>
            <a:endParaRPr lang="ru-RU" dirty="0" smtClean="0"/>
          </a:p>
          <a:p>
            <a:pPr fontAlgn="auto">
              <a:spcAft>
                <a:spcPts val="0"/>
              </a:spcAft>
              <a:buFont typeface="Arial" pitchFamily="34" charset="0"/>
              <a:buChar char="•"/>
              <a:defRPr/>
            </a:pPr>
            <a:r>
              <a:rPr lang="en-US" dirty="0" smtClean="0"/>
              <a:t>P2:     You are welcome</a:t>
            </a:r>
            <a:endParaRPr lang="ru-RU" dirty="0" smtClean="0"/>
          </a:p>
          <a:p>
            <a:pPr fontAlgn="auto">
              <a:spcAft>
                <a:spcPts val="0"/>
              </a:spcAft>
              <a:buFont typeface="Arial" pitchFamily="34" charset="0"/>
              <a:buChar char="•"/>
              <a:defRPr/>
            </a:pPr>
            <a:r>
              <a:rPr lang="en-US" b="1" dirty="0" smtClean="0"/>
              <a:t> </a:t>
            </a:r>
            <a:endParaRPr lang="ru-RU" dirty="0" smtClean="0"/>
          </a:p>
          <a:p>
            <a:pPr fontAlgn="auto">
              <a:spcAft>
                <a:spcPts val="0"/>
              </a:spcAft>
              <a:buFont typeface="Arial" pitchFamily="34" charset="0"/>
              <a:buChar char="•"/>
              <a:defRPr/>
            </a:pPr>
            <a:endParaRPr lang="ru-RU" dirty="0"/>
          </a:p>
        </p:txBody>
      </p:sp>
      <p:pic>
        <p:nvPicPr>
          <p:cNvPr id="18435" name="Picture 2" descr="C:\Documents and Settings\admin\Рабочий стол\диалог расспрос.jpg"/>
          <p:cNvPicPr>
            <a:picLocks noChangeAspect="1" noChangeArrowheads="1"/>
          </p:cNvPicPr>
          <p:nvPr/>
        </p:nvPicPr>
        <p:blipFill>
          <a:blip r:embed="rId2"/>
          <a:srcRect/>
          <a:stretch>
            <a:fillRect/>
          </a:stretch>
        </p:blipFill>
        <p:spPr bwMode="auto">
          <a:xfrm>
            <a:off x="5572125" y="4572000"/>
            <a:ext cx="3333750" cy="2000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i="1" dirty="0" smtClean="0"/>
              <a:t>Критерии достижения планируемого результата</a:t>
            </a:r>
            <a:endParaRPr lang="ru-RU" dirty="0"/>
          </a:p>
        </p:txBody>
      </p:sp>
      <p:sp>
        <p:nvSpPr>
          <p:cNvPr id="3" name="Содержимое 2"/>
          <p:cNvSpPr>
            <a:spLocks noGrp="1"/>
          </p:cNvSpPr>
          <p:nvPr>
            <p:ph idx="1"/>
          </p:nvPr>
        </p:nvSpPr>
        <p:spPr>
          <a:xfrm>
            <a:off x="457200" y="1428750"/>
            <a:ext cx="8229600" cy="4697413"/>
          </a:xfrm>
        </p:spPr>
        <p:txBody>
          <a:bodyPr rtlCol="0">
            <a:normAutofit lnSpcReduction="10000"/>
          </a:bodyPr>
          <a:lstStyle/>
          <a:p>
            <a:pPr marL="533400" lvl="2" indent="182563" fontAlgn="auto">
              <a:spcAft>
                <a:spcPts val="0"/>
              </a:spcAft>
              <a:buFont typeface="Wingdings" pitchFamily="2" charset="2"/>
              <a:buChar char="§"/>
              <a:defRPr/>
            </a:pPr>
            <a:r>
              <a:rPr lang="ru-RU" sz="2000" dirty="0" smtClean="0"/>
              <a:t>Поставленная коммуникативная </a:t>
            </a:r>
            <a:r>
              <a:rPr lang="ru-RU" sz="2000" dirty="0" smtClean="0">
                <a:solidFill>
                  <a:srgbClr val="C00000"/>
                </a:solidFill>
              </a:rPr>
              <a:t>задача решена</a:t>
            </a:r>
            <a:r>
              <a:rPr lang="ru-RU" sz="2000" dirty="0" smtClean="0"/>
              <a:t>: </a:t>
            </a:r>
            <a:r>
              <a:rPr lang="ru-RU" sz="2000" dirty="0" smtClean="0">
                <a:solidFill>
                  <a:srgbClr val="00B050"/>
                </a:solidFill>
              </a:rPr>
              <a:t>в диалоге прозвучали вопросы о семье и о том, что любят делать члены семьи все вместе; были получены ответы на поставленные вопросы.</a:t>
            </a:r>
          </a:p>
          <a:p>
            <a:pPr marL="533400" lvl="2" indent="182563" fontAlgn="auto">
              <a:spcAft>
                <a:spcPts val="0"/>
              </a:spcAft>
              <a:buFont typeface="Wingdings" pitchFamily="2" charset="2"/>
              <a:buChar char="§"/>
              <a:defRPr/>
            </a:pPr>
            <a:r>
              <a:rPr lang="ru-RU" sz="2000" dirty="0" smtClean="0">
                <a:solidFill>
                  <a:srgbClr val="0070C0"/>
                </a:solidFill>
              </a:rPr>
              <a:t> Учащийся продемонстрировал умения речевого взаимодействия: способность начать, поддержать и закончить разговор.</a:t>
            </a:r>
          </a:p>
          <a:p>
            <a:pPr marL="533400" lvl="2" indent="182563" fontAlgn="auto">
              <a:spcAft>
                <a:spcPts val="0"/>
              </a:spcAft>
              <a:buFont typeface="Wingdings" pitchFamily="2" charset="2"/>
              <a:buChar char="§"/>
              <a:defRPr/>
            </a:pPr>
            <a:r>
              <a:rPr lang="ru-RU" sz="2000" dirty="0" smtClean="0">
                <a:solidFill>
                  <a:srgbClr val="FF0000"/>
                </a:solidFill>
              </a:rPr>
              <a:t>Использованный языковой материал соответствует коммуникативной задаче. Лексико-грамматические ошибки практически отсутствуют.</a:t>
            </a:r>
          </a:p>
          <a:p>
            <a:pPr marL="533400" lvl="2" indent="182563" fontAlgn="auto">
              <a:spcAft>
                <a:spcPts val="0"/>
              </a:spcAft>
              <a:buFont typeface="Wingdings" pitchFamily="2" charset="2"/>
              <a:buChar char="§"/>
              <a:defRPr/>
            </a:pPr>
            <a:r>
              <a:rPr lang="ru-RU" sz="2000" dirty="0" smtClean="0">
                <a:solidFill>
                  <a:srgbClr val="002060"/>
                </a:solidFill>
              </a:rPr>
              <a:t>Речь учащегося понятна: отсутствуют фонематические ошибки, правильно произнесены практически все звуки в потоке речи, соблюдён правильный ритмико-интонационный рисунок высказывания.</a:t>
            </a:r>
          </a:p>
          <a:p>
            <a:pPr marL="533400" lvl="2" indent="182563" fontAlgn="auto">
              <a:spcAft>
                <a:spcPts val="0"/>
              </a:spcAft>
              <a:buFont typeface="Wingdings" pitchFamily="2" charset="2"/>
              <a:buChar char="§"/>
              <a:defRPr/>
            </a:pPr>
            <a:r>
              <a:rPr lang="ru-RU" sz="2000" dirty="0" smtClean="0">
                <a:solidFill>
                  <a:schemeClr val="accent6">
                    <a:lumMod val="50000"/>
                  </a:schemeClr>
                </a:solidFill>
              </a:rPr>
              <a:t>Объём высказывания: не менее 5 реплик со стороны каждого собеседника.</a:t>
            </a:r>
          </a:p>
          <a:p>
            <a:pPr fontAlgn="auto">
              <a:spcAft>
                <a:spcPts val="0"/>
              </a:spcAft>
              <a:buFont typeface="Arial" pitchFamily="34" charset="0"/>
              <a:buChar char="•"/>
              <a:defRPr/>
            </a:pPr>
            <a:r>
              <a:rPr lang="ru-RU" sz="2000" b="1" dirty="0" smtClean="0"/>
              <a:t> </a:t>
            </a:r>
            <a:endParaRPr lang="ru-RU" sz="2000" dirty="0" smtClean="0"/>
          </a:p>
          <a:p>
            <a:pPr fontAlgn="auto">
              <a:spcAft>
                <a:spcPts val="0"/>
              </a:spcAft>
              <a:buFont typeface="Arial" pitchFamily="34" charset="0"/>
              <a:buChar char="•"/>
              <a:defRPr/>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 говорение</a:t>
            </a:r>
            <a:endParaRPr lang="ru-RU" dirty="0"/>
          </a:p>
        </p:txBody>
      </p:sp>
      <p:sp>
        <p:nvSpPr>
          <p:cNvPr id="3" name="Содержимое 2"/>
          <p:cNvSpPr>
            <a:spLocks noGrp="1"/>
          </p:cNvSpPr>
          <p:nvPr>
            <p:ph idx="1"/>
          </p:nvPr>
        </p:nvSpPr>
        <p:spPr/>
        <p:txBody>
          <a:bodyPr rtlCol="0">
            <a:normAutofit/>
          </a:bodyPr>
          <a:lstStyle/>
          <a:p>
            <a:pPr marL="514350" indent="-514350" algn="ctr" fontAlgn="auto">
              <a:spcAft>
                <a:spcPts val="0"/>
              </a:spcAft>
              <a:buFont typeface="Arial" pitchFamily="34" charset="0"/>
              <a:buNone/>
              <a:defRPr/>
            </a:pPr>
            <a:r>
              <a:rPr lang="ru-RU" dirty="0" smtClean="0">
                <a:solidFill>
                  <a:srgbClr val="C00000"/>
                </a:solidFill>
              </a:rPr>
              <a:t>Планируемый результат</a:t>
            </a:r>
            <a:r>
              <a:rPr lang="ru-RU" dirty="0" smtClean="0"/>
              <a:t>:</a:t>
            </a:r>
          </a:p>
          <a:p>
            <a:pPr marL="514350" indent="-514350" algn="ctr" fontAlgn="auto">
              <a:spcAft>
                <a:spcPts val="0"/>
              </a:spcAft>
              <a:buFont typeface="Arial" pitchFamily="34" charset="0"/>
              <a:buNone/>
              <a:defRPr/>
            </a:pPr>
            <a:r>
              <a:rPr lang="ru-RU" dirty="0" smtClean="0"/>
              <a:t>Составление небольшого описания предмета, картинки, персонажа; рассказа о себе, своей семье, друге (монологическая речь).</a:t>
            </a:r>
          </a:p>
          <a:p>
            <a:pPr fontAlgn="auto">
              <a:spcAft>
                <a:spcPts val="0"/>
              </a:spcAft>
              <a:buFont typeface="Arial" pitchFamily="34" charset="0"/>
              <a:buChar char="•"/>
              <a:defRPr/>
            </a:pPr>
            <a:endParaRPr lang="ru-RU" dirty="0"/>
          </a:p>
        </p:txBody>
      </p:sp>
      <p:pic>
        <p:nvPicPr>
          <p:cNvPr id="20483" name="Picture 2" descr="C:\Documents and Settings\admin\Рабочий стол\семья.jpg"/>
          <p:cNvPicPr>
            <a:picLocks noChangeAspect="1" noChangeArrowheads="1"/>
          </p:cNvPicPr>
          <p:nvPr/>
        </p:nvPicPr>
        <p:blipFill>
          <a:blip r:embed="rId2"/>
          <a:srcRect/>
          <a:stretch>
            <a:fillRect/>
          </a:stretch>
        </p:blipFill>
        <p:spPr bwMode="auto">
          <a:xfrm>
            <a:off x="1928813" y="3929063"/>
            <a:ext cx="5072062" cy="27146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Коммуникативные умения. Говорение</a:t>
            </a:r>
            <a:endParaRPr lang="ru-RU" dirty="0"/>
          </a:p>
        </p:txBody>
      </p:sp>
      <p:sp>
        <p:nvSpPr>
          <p:cNvPr id="3" name="Содержимое 2"/>
          <p:cNvSpPr>
            <a:spLocks noGrp="1"/>
          </p:cNvSpPr>
          <p:nvPr>
            <p:ph idx="1"/>
          </p:nvPr>
        </p:nvSpPr>
        <p:spPr>
          <a:xfrm>
            <a:off x="457200" y="1600200"/>
            <a:ext cx="7043738" cy="4757738"/>
          </a:xfrm>
        </p:spPr>
        <p:txBody>
          <a:bodyPr rtlCol="0">
            <a:normAutofit fontScale="85000" lnSpcReduction="20000"/>
          </a:bodyPr>
          <a:lstStyle/>
          <a:p>
            <a:pPr algn="ctr" fontAlgn="auto">
              <a:spcAft>
                <a:spcPts val="0"/>
              </a:spcAft>
              <a:buFont typeface="Arial" pitchFamily="34" charset="0"/>
              <a:buNone/>
              <a:defRPr/>
            </a:pPr>
            <a:r>
              <a:rPr lang="ru-RU" u="sng" dirty="0" smtClean="0">
                <a:solidFill>
                  <a:srgbClr val="C00000"/>
                </a:solidFill>
              </a:rPr>
              <a:t>Примерные задания</a:t>
            </a:r>
            <a:r>
              <a:rPr lang="en-US" u="sng" dirty="0" smtClean="0">
                <a:solidFill>
                  <a:srgbClr val="C00000"/>
                </a:solidFill>
              </a:rPr>
              <a:t> (</a:t>
            </a:r>
            <a:r>
              <a:rPr lang="ru-RU" dirty="0" smtClean="0">
                <a:solidFill>
                  <a:srgbClr val="C00000"/>
                </a:solidFill>
              </a:rPr>
              <a:t>базовый уровень</a:t>
            </a:r>
            <a:r>
              <a:rPr lang="en-US" dirty="0" smtClean="0">
                <a:solidFill>
                  <a:srgbClr val="C00000"/>
                </a:solidFill>
              </a:rPr>
              <a:t>)</a:t>
            </a:r>
            <a:r>
              <a:rPr lang="ru-RU" dirty="0" smtClean="0">
                <a:solidFill>
                  <a:srgbClr val="C00000"/>
                </a:solidFill>
              </a:rPr>
              <a:t>:</a:t>
            </a:r>
          </a:p>
          <a:p>
            <a:pPr fontAlgn="auto">
              <a:spcAft>
                <a:spcPts val="0"/>
              </a:spcAft>
              <a:buFont typeface="Arial" pitchFamily="34" charset="0"/>
              <a:buNone/>
              <a:defRPr/>
            </a:pPr>
            <a:r>
              <a:rPr lang="ru-RU" i="1" dirty="0" smtClean="0">
                <a:solidFill>
                  <a:srgbClr val="0070C0"/>
                </a:solidFill>
              </a:rPr>
              <a:t>Расскажи о своей семье (не менее 7 предложений).</a:t>
            </a:r>
          </a:p>
          <a:p>
            <a:pPr fontAlgn="auto">
              <a:spcAft>
                <a:spcPts val="0"/>
              </a:spcAft>
              <a:buFont typeface="Arial" pitchFamily="34" charset="0"/>
              <a:buNone/>
              <a:defRPr/>
            </a:pPr>
            <a:endParaRPr lang="ru-RU" dirty="0" smtClean="0"/>
          </a:p>
          <a:p>
            <a:pPr fontAlgn="auto">
              <a:spcAft>
                <a:spcPts val="0"/>
              </a:spcAft>
              <a:buFont typeface="Arial" pitchFamily="34" charset="0"/>
              <a:buChar char="•"/>
              <a:defRPr/>
            </a:pPr>
            <a:r>
              <a:rPr lang="ru-RU" b="1" i="1" dirty="0" smtClean="0"/>
              <a:t>Пример ответа</a:t>
            </a:r>
            <a:r>
              <a:rPr lang="en-US" b="1" dirty="0" smtClean="0"/>
              <a:t>:</a:t>
            </a:r>
            <a:endParaRPr lang="ru-RU" dirty="0" smtClean="0"/>
          </a:p>
          <a:p>
            <a:pPr fontAlgn="auto">
              <a:spcAft>
                <a:spcPts val="0"/>
              </a:spcAft>
              <a:buFont typeface="Arial" pitchFamily="34" charset="0"/>
              <a:buChar char="•"/>
              <a:defRPr/>
            </a:pPr>
            <a:r>
              <a:rPr lang="en-US" dirty="0" smtClean="0"/>
              <a:t>I’ve got a father, a mother and a sister. My sister Ann is five. She likes to play with her dolls. My mother likes to read. My father and I like to play computer games.</a:t>
            </a:r>
            <a:endParaRPr lang="ru-RU" dirty="0" smtClean="0"/>
          </a:p>
          <a:p>
            <a:pPr fontAlgn="auto">
              <a:spcAft>
                <a:spcPts val="0"/>
              </a:spcAft>
              <a:buFont typeface="Arial" pitchFamily="34" charset="0"/>
              <a:buChar char="•"/>
              <a:defRPr/>
            </a:pPr>
            <a:r>
              <a:rPr lang="en-US" dirty="0" smtClean="0"/>
              <a:t>In winter we skate in the park. In summer we go to the country and swim in the river. I like my family.</a:t>
            </a:r>
            <a:endParaRPr lang="ru-RU" dirty="0" smtClean="0"/>
          </a:p>
          <a:p>
            <a:pPr fontAlgn="auto">
              <a:spcAft>
                <a:spcPts val="0"/>
              </a:spcAft>
              <a:buFont typeface="Arial" pitchFamily="34" charset="0"/>
              <a:buChar char="•"/>
              <a:defRPr/>
            </a:pPr>
            <a:endParaRPr lang="ru-RU" dirty="0"/>
          </a:p>
        </p:txBody>
      </p:sp>
      <p:pic>
        <p:nvPicPr>
          <p:cNvPr id="21507" name="Picture 3" descr="C:\Documents and Settings\admin\Рабочий стол\еще семья.jpg"/>
          <p:cNvPicPr>
            <a:picLocks noChangeAspect="1" noChangeArrowheads="1"/>
          </p:cNvPicPr>
          <p:nvPr/>
        </p:nvPicPr>
        <p:blipFill>
          <a:blip r:embed="rId2"/>
          <a:srcRect/>
          <a:stretch>
            <a:fillRect/>
          </a:stretch>
        </p:blipFill>
        <p:spPr bwMode="auto">
          <a:xfrm>
            <a:off x="6715125" y="1857375"/>
            <a:ext cx="2286000" cy="18224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2093</Words>
  <PresentationFormat>Экран (4:3)</PresentationFormat>
  <Paragraphs>248</Paragraphs>
  <Slides>37</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37</vt:i4>
      </vt:variant>
    </vt:vector>
  </HeadingPairs>
  <TitlesOfParts>
    <vt:vector size="42" baseType="lpstr">
      <vt:lpstr>Calibri</vt:lpstr>
      <vt:lpstr>Arial</vt:lpstr>
      <vt:lpstr>Wingdings</vt:lpstr>
      <vt:lpstr>Times New Roman</vt:lpstr>
      <vt:lpstr>Тема Office</vt:lpstr>
      <vt:lpstr>Планируемые результаты освоения учебных программ по иностранному языку  (английский язык)</vt:lpstr>
      <vt:lpstr>Слайд 2</vt:lpstr>
      <vt:lpstr>Планируемые предметные результаты по иностранному языку представлены разделами</vt:lpstr>
      <vt:lpstr>Коммуникативные умения:  Говорение</vt:lpstr>
      <vt:lpstr>Говорение (простой этикетный диалог)</vt:lpstr>
      <vt:lpstr>Говорение (диалог-расспрос) </vt:lpstr>
      <vt:lpstr>Критерии достижения планируемого результата</vt:lpstr>
      <vt:lpstr>Коммуникативные умения. говорение</vt:lpstr>
      <vt:lpstr>Коммуникативные умения. Говорение</vt:lpstr>
      <vt:lpstr>Коммуникативные умения. Говорение</vt:lpstr>
      <vt:lpstr>Критерии достижения планируемого результата</vt:lpstr>
      <vt:lpstr>Коммуникативные умения. аудирование</vt:lpstr>
      <vt:lpstr>Коммуникативные умения. Аудирование </vt:lpstr>
      <vt:lpstr>Коммуникативные умения. аудирование</vt:lpstr>
      <vt:lpstr>Текст для аудирования </vt:lpstr>
      <vt:lpstr>Коммуникативные умения:  аудирование</vt:lpstr>
      <vt:lpstr>Коммуникативные умения:  чтение</vt:lpstr>
      <vt:lpstr>Коммуникативные умения.  Чтение</vt:lpstr>
      <vt:lpstr>Чтение</vt:lpstr>
      <vt:lpstr>Слайд 20</vt:lpstr>
      <vt:lpstr>Текст для Чтения </vt:lpstr>
      <vt:lpstr>Чтение</vt:lpstr>
      <vt:lpstr>Коммуникативные умения.  Письмо</vt:lpstr>
      <vt:lpstr>письмо</vt:lpstr>
      <vt:lpstr>Слайд 25</vt:lpstr>
      <vt:lpstr>Слайд 26</vt:lpstr>
      <vt:lpstr>письмо</vt:lpstr>
      <vt:lpstr>Языковые средства</vt:lpstr>
      <vt:lpstr>Графика, каллиграфия, орфография</vt:lpstr>
      <vt:lpstr>Фонетическая сторона речи</vt:lpstr>
      <vt:lpstr>Лексическая сторона речи</vt:lpstr>
      <vt:lpstr>Лексическая сторона речи</vt:lpstr>
      <vt:lpstr>Лексическая сторона речи</vt:lpstr>
      <vt:lpstr>Критерии достижения планируемого результата:</vt:lpstr>
      <vt:lpstr>Грамматическая сторона речи</vt:lpstr>
      <vt:lpstr>Грамматическая сторона речи</vt:lpstr>
      <vt:lpstr>Критерии достижения планируемых результатов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Планируемые результаты освоения учебных программ по иностранному языку  (английский язык</dc:title>
  <cp:lastModifiedBy>GALA-PC</cp:lastModifiedBy>
  <cp:revision>22</cp:revision>
  <dcterms:modified xsi:type="dcterms:W3CDTF">2014-11-20T12:23:01Z</dcterms:modified>
</cp:coreProperties>
</file>